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23"/>
  </p:notesMasterIdLst>
  <p:handoutMasterIdLst>
    <p:handoutMasterId r:id="rId24"/>
  </p:handoutMasterIdLst>
  <p:sldIdLst>
    <p:sldId id="256" r:id="rId2"/>
    <p:sldId id="302" r:id="rId3"/>
    <p:sldId id="303" r:id="rId4"/>
    <p:sldId id="306" r:id="rId5"/>
    <p:sldId id="304" r:id="rId6"/>
    <p:sldId id="322" r:id="rId7"/>
    <p:sldId id="305" r:id="rId8"/>
    <p:sldId id="307" r:id="rId9"/>
    <p:sldId id="308" r:id="rId10"/>
    <p:sldId id="309" r:id="rId11"/>
    <p:sldId id="310" r:id="rId12"/>
    <p:sldId id="311" r:id="rId13"/>
    <p:sldId id="312" r:id="rId14"/>
    <p:sldId id="314" r:id="rId15"/>
    <p:sldId id="315" r:id="rId16"/>
    <p:sldId id="316" r:id="rId17"/>
    <p:sldId id="323" r:id="rId18"/>
    <p:sldId id="317" r:id="rId19"/>
    <p:sldId id="318" r:id="rId20"/>
    <p:sldId id="319" r:id="rId21"/>
    <p:sldId id="320" r:id="rId22"/>
  </p:sldIdLst>
  <p:sldSz cx="9144000" cy="5143500" type="screen16x9"/>
  <p:notesSz cx="6797675" cy="9926638"/>
  <p:embeddedFontLst>
    <p:embeddedFont>
      <p:font typeface="Calibri" panose="020F0502020204030204" pitchFamily="34" charset="0"/>
      <p:regular r:id="rId25"/>
      <p:bold r:id="rId26"/>
      <p:italic r:id="rId27"/>
      <p:boldItalic r:id="rId28"/>
    </p:embeddedFont>
    <p:embeddedFont>
      <p:font typeface="Gentium Book Basic" panose="020B0604020202020204" charset="-18"/>
      <p:regular r:id="rId29"/>
      <p:bold r:id="rId30"/>
      <p:italic r:id="rId31"/>
      <p:boldItalic r:id="rId32"/>
    </p:embeddedFont>
    <p:embeddedFont>
      <p:font typeface="Garamond" panose="02020404030301010803" pitchFamily="18" charset="0"/>
      <p:regular r:id="rId33"/>
      <p:bold r:id="rId34"/>
      <p:italic r:id="rId35"/>
    </p:embeddedFont>
    <p:embeddedFont>
      <p:font typeface="Helvetica Neue" panose="020B0604020202020204" charset="0"/>
      <p:regular r:id="rId36"/>
      <p:bold r:id="rId37"/>
      <p:italic r:id="rId38"/>
      <p:boldItalic r:id="rId39"/>
    </p:embeddedFont>
    <p:embeddedFont>
      <p:font typeface="Yu Gothic UI Semilight" panose="020B0400000000000000" pitchFamily="34" charset="-128"/>
      <p:regular r:id="rId40"/>
    </p:embeddedFont>
    <p:embeddedFont>
      <p:font typeface="Tahoma" panose="020B0604030504040204" pitchFamily="34" charset="0"/>
      <p:regular r:id="rId41"/>
      <p:bold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javec, Emil" initials="EE" lastIdx="1" clrIdx="0">
    <p:extLst>
      <p:ext uri="{19B8F6BF-5375-455C-9EA6-DF929625EA0E}">
        <p15:presenceInfo xmlns:p15="http://schemas.microsoft.com/office/powerpoint/2012/main" userId="S-1-5-21-1336692777-159122800-236898575-41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0F3E1C8-6508-4FE7-940F-DA00094BF1A1}">
  <a:tblStyle styleId="{80F3E1C8-6508-4FE7-940F-DA00094BF1A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3730" autoAdjust="0"/>
  </p:normalViewPr>
  <p:slideViewPr>
    <p:cSldViewPr>
      <p:cViewPr varScale="1">
        <p:scale>
          <a:sx n="89" d="100"/>
          <a:sy n="89" d="100"/>
        </p:scale>
        <p:origin x="158" y="48"/>
      </p:cViewPr>
      <p:guideLst>
        <p:guide orient="horz" pos="1620"/>
        <p:guide pos="2880"/>
      </p:guideLst>
    </p:cSldViewPr>
  </p:slideViewPr>
  <p:notesTextViewPr>
    <p:cViewPr>
      <p:scale>
        <a:sx n="3" d="2"/>
        <a:sy n="3" d="2"/>
      </p:scale>
      <p:origin x="0" y="0"/>
    </p:cViewPr>
  </p:notesTextViewPr>
  <p:notesViewPr>
    <p:cSldViewPr>
      <p:cViewPr varScale="1">
        <p:scale>
          <a:sx n="57" d="100"/>
          <a:sy n="57" d="100"/>
        </p:scale>
        <p:origin x="2568" y="3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font" Target="fonts/font18.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17.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356B02BD-7B06-4E5D-B0A5-06416D01C4EA}" type="datetimeFigureOut">
              <a:rPr lang="sl-SI" smtClean="0"/>
              <a:t>22. 06. 2018</a:t>
            </a:fld>
            <a:endParaRPr lang="sl-SI"/>
          </a:p>
        </p:txBody>
      </p:sp>
      <p:sp>
        <p:nvSpPr>
          <p:cNvPr id="4" name="Označba mesta noge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sl-SI"/>
          </a:p>
        </p:txBody>
      </p:sp>
      <p:sp>
        <p:nvSpPr>
          <p:cNvPr id="5" name="Označba mesta številke diapozitiva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0200E4A6-AD7A-430E-9785-C45125DD2E8D}" type="slidenum">
              <a:rPr lang="sl-SI" smtClean="0"/>
              <a:t>‹#›</a:t>
            </a:fld>
            <a:endParaRPr lang="sl-SI"/>
          </a:p>
        </p:txBody>
      </p:sp>
    </p:spTree>
    <p:extLst>
      <p:ext uri="{BB962C8B-B14F-4D97-AF65-F5344CB8AC3E}">
        <p14:creationId xmlns:p14="http://schemas.microsoft.com/office/powerpoint/2010/main" val="33114310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45659" cy="496332"/>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L="914400" marR="0" lvl="2"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L="1371600" marR="0" lvl="3"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L="1828800" marR="0" lvl="4"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L="2286000" marR="0" lvl="5"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L="2743200" marR="0" lvl="6"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L="3200400" marR="0" lvl="7"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L="3657600" marR="0" lvl="8"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4" name="Shape 4"/>
          <p:cNvSpPr txBox="1">
            <a:spLocks noGrp="1"/>
          </p:cNvSpPr>
          <p:nvPr>
            <p:ph type="dt" idx="10"/>
          </p:nvPr>
        </p:nvSpPr>
        <p:spPr>
          <a:xfrm>
            <a:off x="3850443" y="0"/>
            <a:ext cx="2945659" cy="496332"/>
          </a:xfrm>
          <a:prstGeom prst="rect">
            <a:avLst/>
          </a:prstGeom>
          <a:noFill/>
          <a:ln>
            <a:noFill/>
          </a:ln>
        </p:spPr>
        <p:txBody>
          <a:bodyPr spcFirstLastPara="1" wrap="square" lIns="91425" tIns="91425" rIns="91425" bIns="91425" anchor="t" anchorCtr="0"/>
          <a:lstStyle>
            <a:lvl1pPr marL="0" marR="0" lvl="0" indent="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L="914400" marR="0" lvl="2"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L="1371600" marR="0" lvl="3"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L="1828800" marR="0" lvl="4"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L="2286000" marR="0" lvl="5"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L="2743200" marR="0" lvl="6"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L="3200400" marR="0" lvl="7"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L="3657600" marR="0" lvl="8"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5" name="Shape 5"/>
          <p:cNvSpPr>
            <a:spLocks noGrp="1" noRot="1" noChangeAspect="1"/>
          </p:cNvSpPr>
          <p:nvPr>
            <p:ph type="sldImg" idx="3"/>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9428583"/>
            <a:ext cx="2945659" cy="496332"/>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L="914400" marR="0" lvl="2"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L="1371600" marR="0" lvl="3"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L="1828800" marR="0" lvl="4"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L="2286000" marR="0" lvl="5"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L="2743200" marR="0" lvl="6"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L="3200400" marR="0" lvl="7"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L="3657600" marR="0" lvl="8"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8" name="Shape 8"/>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7053391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c.europa.eu/info/food-farming-fisheries/key-policies/common-agricultural-policy/future-cap_en"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agriculture-strategies.eu/en/2018/03/european-court-of-auditors-severely-criticizes-the-effectiveness-of-decoupled-aid-and-greening/"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Shape 42"/>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 name="Shape 43"/>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r>
              <a:rPr lang="sl-SI" dirty="0" smtClean="0"/>
              <a:t>Link</a:t>
            </a:r>
            <a:r>
              <a:rPr lang="sl-SI" baseline="0" dirty="0" smtClean="0"/>
              <a:t> to Pierre </a:t>
            </a:r>
            <a:r>
              <a:rPr lang="sl-SI" baseline="0" dirty="0" err="1" smtClean="0"/>
              <a:t>and</a:t>
            </a:r>
            <a:r>
              <a:rPr lang="sl-SI" baseline="0" dirty="0" smtClean="0"/>
              <a:t> </a:t>
            </a:r>
            <a:r>
              <a:rPr lang="sl-SI" baseline="0" dirty="0" err="1" smtClean="0"/>
              <a:t>Topic</a:t>
            </a:r>
            <a:r>
              <a:rPr lang="sl-SI" baseline="0" dirty="0" smtClean="0"/>
              <a:t>: </a:t>
            </a:r>
            <a:r>
              <a:rPr lang="sl-SI" baseline="0" dirty="0" err="1" smtClean="0"/>
              <a:t>Innovation</a:t>
            </a:r>
            <a:r>
              <a:rPr lang="sl-SI" baseline="0" dirty="0" smtClean="0"/>
              <a:t> </a:t>
            </a:r>
            <a:r>
              <a:rPr lang="sl-SI" baseline="0" dirty="0" err="1" smtClean="0"/>
              <a:t>and</a:t>
            </a:r>
            <a:r>
              <a:rPr lang="sl-SI" baseline="0" dirty="0" smtClean="0"/>
              <a:t> CAP </a:t>
            </a:r>
            <a:endParaRPr dirty="0"/>
          </a:p>
        </p:txBody>
      </p:sp>
      <p:sp>
        <p:nvSpPr>
          <p:cNvPr id="44" name="Shape 44"/>
          <p:cNvSpPr txBox="1">
            <a:spLocks noGrp="1"/>
          </p:cNvSpPr>
          <p:nvPr>
            <p:ph type="sldNum" idx="12"/>
          </p:nvPr>
        </p:nvSpPr>
        <p:spPr>
          <a:xfrm>
            <a:off x="3850443" y="9428583"/>
            <a:ext cx="2945659" cy="496332"/>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1</a:t>
            </a:fld>
            <a:endParaRPr/>
          </a:p>
        </p:txBody>
      </p:sp>
    </p:spTree>
    <p:extLst>
      <p:ext uri="{BB962C8B-B14F-4D97-AF65-F5344CB8AC3E}">
        <p14:creationId xmlns:p14="http://schemas.microsoft.com/office/powerpoint/2010/main" val="23354026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GB" sz="1200" b="0" i="0" u="none" strike="noStrike" cap="none" dirty="0" smtClean="0">
                <a:solidFill>
                  <a:schemeClr val="dk1"/>
                </a:solidFill>
                <a:effectLst/>
                <a:latin typeface="Calibri"/>
                <a:ea typeface="Calibri"/>
                <a:cs typeface="Calibri"/>
                <a:sym typeface="Calibri"/>
              </a:rPr>
              <a:t>For decades, support mechanisms have been changed, adjusted and renamed, yet still the majority of budgetary transfers reach the same type and size of producers. Caught in a clinch of particular interests of individual MSs and interest groups, policymakers at the EU level have not been able to untangle this Gordian knot. Will is lacking, as is (not unrelatedly) factual information regarding the situation; meanwhile, structural change is treading a path of its own, while the majority of support is handed to those who should not receive it if objective economic criteria were applied. We can therefore no longer speak of an income policy, but of one of societal redistribution; one that, due to its mainly area-based measures, favours the largest, and as a rule most influential and organized beneficiaries.</a:t>
            </a:r>
            <a:r>
              <a:rPr lang="sl-SI" sz="1200" b="0" i="0" u="none" strike="noStrike" cap="none" dirty="0" smtClean="0">
                <a:solidFill>
                  <a:schemeClr val="dk1"/>
                </a:solidFill>
                <a:effectLst/>
                <a:latin typeface="Calibri"/>
                <a:ea typeface="Calibri"/>
                <a:cs typeface="Calibri"/>
                <a:sym typeface="Calibri"/>
              </a:rPr>
              <a:t> </a:t>
            </a:r>
            <a:r>
              <a:rPr lang="en-GB" sz="1200" b="0" i="0" u="none" strike="noStrike" cap="none" dirty="0" smtClean="0">
                <a:solidFill>
                  <a:schemeClr val="dk1"/>
                </a:solidFill>
                <a:effectLst/>
                <a:latin typeface="Calibri"/>
                <a:ea typeface="Calibri"/>
                <a:cs typeface="Calibri"/>
                <a:sym typeface="Calibri"/>
              </a:rPr>
              <a:t>In a period of rampant populism and pragmatism, including that of European governments, no decisive moves are to be expected in the majority of MSs, as such moves bring no political points. On the contrary, they introduce additional conflict into a political field that is, in the end, not that important in the general political context; it is simply about who gets how much money and for what. </a:t>
            </a:r>
            <a:endParaRPr lang="sl-SI" sz="1200" b="0" i="0" u="none" strike="noStrike" cap="none" dirty="0" smtClean="0">
              <a:solidFill>
                <a:schemeClr val="dk1"/>
              </a:solidFill>
              <a:effectLst/>
              <a:latin typeface="Calibri"/>
              <a:ea typeface="Calibri"/>
              <a:cs typeface="Calibri"/>
              <a:sym typeface="Calibri"/>
            </a:endParaRPr>
          </a:p>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endParaRPr lang="sl-SI" sz="1200" b="0" i="0" u="none" strike="noStrike" cap="none" dirty="0" smtClean="0">
              <a:solidFill>
                <a:schemeClr val="dk1"/>
              </a:solidFill>
              <a:effectLst/>
              <a:latin typeface="Calibri"/>
              <a:ea typeface="Calibri"/>
              <a:cs typeface="Calibri"/>
              <a:sym typeface="Calibri"/>
            </a:endParaRPr>
          </a:p>
          <a:p>
            <a:endParaRPr lang="sl-SI" dirty="0" smtClean="0"/>
          </a:p>
        </p:txBody>
      </p:sp>
      <p:sp>
        <p:nvSpPr>
          <p:cNvPr id="4" name="Označba mesta številke diapozitiva 3"/>
          <p:cNvSpPr>
            <a:spLocks noGrp="1"/>
          </p:cNvSpPr>
          <p:nvPr>
            <p:ph type="sldNum" sz="quarter" idx="10"/>
          </p:nvPr>
        </p:nvSpPr>
        <p:spPr/>
        <p:txBody>
          <a:bodyPr/>
          <a:lstStyle/>
          <a:p>
            <a:fld id="{1F541660-9411-4536-9195-4124F726B02D}" type="slidenum">
              <a:rPr lang="it-IT" smtClean="0"/>
              <a:t>10</a:t>
            </a:fld>
            <a:endParaRPr lang="it-IT"/>
          </a:p>
        </p:txBody>
      </p:sp>
    </p:spTree>
    <p:extLst>
      <p:ext uri="{BB962C8B-B14F-4D97-AF65-F5344CB8AC3E}">
        <p14:creationId xmlns:p14="http://schemas.microsoft.com/office/powerpoint/2010/main" val="13298815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GB" sz="1200" b="0" i="0" u="none" strike="noStrike" cap="none" dirty="0" smtClean="0">
                <a:solidFill>
                  <a:schemeClr val="dk1"/>
                </a:solidFill>
                <a:effectLst/>
                <a:latin typeface="Calibri"/>
                <a:ea typeface="Calibri"/>
                <a:cs typeface="Calibri"/>
                <a:sym typeface="Calibri"/>
              </a:rPr>
              <a:t>Naturally, the Commission recognizes this problem and is attempting to address it with its proposals (capping, complementary redistributive income payment, attention to small farms), but it does not do away with agricultural policy’s original sin of the mainly non-targeted income support favouring larger land owners and producers. </a:t>
            </a:r>
            <a:endParaRPr lang="sl-SI" sz="1200" b="0" i="0" u="none" strike="noStrike" cap="none" dirty="0" smtClean="0">
              <a:solidFill>
                <a:schemeClr val="dk1"/>
              </a:solidFill>
              <a:effectLst/>
              <a:latin typeface="Calibri"/>
              <a:ea typeface="Calibri"/>
              <a:cs typeface="Calibri"/>
              <a:sym typeface="Calibri"/>
            </a:endParaRPr>
          </a:p>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GB" sz="1200" b="0" i="0" u="none" strike="noStrike" cap="none" dirty="0" smtClean="0">
                <a:solidFill>
                  <a:schemeClr val="dk1"/>
                </a:solidFill>
                <a:effectLst/>
                <a:latin typeface="Calibri"/>
                <a:ea typeface="Calibri"/>
                <a:cs typeface="Calibri"/>
                <a:sym typeface="Calibri"/>
              </a:rPr>
              <a:t>The legislative proposal throws this hot coal in MS’s laps, where heterogeneity in clarity of vision regarding priorities and quality of data sources for policy planning and monitoring is even bigger. Considering the conditions in individual countries, it is likely that an important share of member states will not know where to put this Commission ‘gift’ and will probably attempt to maintain the </a:t>
            </a:r>
            <a:r>
              <a:rPr lang="en-GB" sz="1200" b="0" i="1" u="none" strike="noStrike" cap="none" dirty="0" smtClean="0">
                <a:solidFill>
                  <a:schemeClr val="dk1"/>
                </a:solidFill>
                <a:effectLst/>
                <a:latin typeface="Calibri"/>
                <a:ea typeface="Calibri"/>
                <a:cs typeface="Calibri"/>
                <a:sym typeface="Calibri"/>
              </a:rPr>
              <a:t>status quo</a:t>
            </a:r>
            <a:r>
              <a:rPr lang="en-GB" sz="1200" b="0" i="0" u="none" strike="noStrike" cap="none" dirty="0" smtClean="0">
                <a:solidFill>
                  <a:schemeClr val="dk1"/>
                </a:solidFill>
                <a:effectLst/>
                <a:latin typeface="Calibri"/>
                <a:ea typeface="Calibri"/>
                <a:cs typeface="Calibri"/>
                <a:sym typeface="Calibri"/>
              </a:rPr>
              <a:t>, adapting only to compulsory new demands. </a:t>
            </a:r>
            <a:endParaRPr lang="sl-SI" sz="1200" b="0" i="0" u="none" strike="noStrike" cap="none" dirty="0" smtClean="0">
              <a:solidFill>
                <a:schemeClr val="dk1"/>
              </a:solidFill>
              <a:effectLst/>
              <a:latin typeface="Calibri"/>
              <a:ea typeface="Calibri"/>
              <a:cs typeface="Calibri"/>
              <a:sym typeface="Calibri"/>
            </a:endParaRPr>
          </a:p>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GB" sz="1200" b="0" i="0" u="none" strike="noStrike" cap="none" dirty="0" smtClean="0">
                <a:solidFill>
                  <a:schemeClr val="dk1"/>
                </a:solidFill>
                <a:effectLst/>
                <a:latin typeface="Calibri"/>
                <a:ea typeface="Calibri"/>
                <a:cs typeface="Calibri"/>
                <a:sym typeface="Calibri"/>
              </a:rPr>
              <a:t>Heretic suggestions, like a universal basic income for workers in agriculture that could improve the economic situation of the most vulnerable and have both territorial and social effects in rural areas, are of course out of the question. Better to adhere to area-based politics supporting everything from “income stability” to “competitiveness”. Even discussing different income policy measures would be a loud and clear statement that the agricultural policy of the past few decades has been little more than a thinly veiled, poorly executed substitute for a serious social policy, its good intentions additionally twisted by particular interests; and clear statements seem outside of the remit of current agricultural policy discourse.</a:t>
            </a:r>
            <a:endParaRPr lang="sl-SI" sz="1200" b="0" i="0" u="none" strike="noStrike" cap="none" dirty="0" smtClean="0">
              <a:solidFill>
                <a:schemeClr val="dk1"/>
              </a:solidFill>
              <a:effectLst/>
              <a:latin typeface="Calibri"/>
              <a:ea typeface="Calibri"/>
              <a:cs typeface="Calibri"/>
              <a:sym typeface="Calibri"/>
            </a:endParaRPr>
          </a:p>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endParaRPr lang="sl-SI" sz="1200" b="0" i="0" u="none" strike="noStrike" cap="none" dirty="0" smtClean="0">
              <a:solidFill>
                <a:schemeClr val="dk1"/>
              </a:solidFill>
              <a:effectLst/>
              <a:latin typeface="Calibri"/>
              <a:ea typeface="Calibri"/>
              <a:cs typeface="Calibri"/>
              <a:sym typeface="Calibri"/>
            </a:endParaRPr>
          </a:p>
          <a:p>
            <a:endParaRPr lang="sl-SI" dirty="0" smtClean="0"/>
          </a:p>
        </p:txBody>
      </p:sp>
      <p:sp>
        <p:nvSpPr>
          <p:cNvPr id="4" name="Označba mesta številke diapozitiva 3"/>
          <p:cNvSpPr>
            <a:spLocks noGrp="1"/>
          </p:cNvSpPr>
          <p:nvPr>
            <p:ph type="sldNum" sz="quarter" idx="10"/>
          </p:nvPr>
        </p:nvSpPr>
        <p:spPr/>
        <p:txBody>
          <a:bodyPr/>
          <a:lstStyle/>
          <a:p>
            <a:fld id="{1F541660-9411-4536-9195-4124F726B02D}" type="slidenum">
              <a:rPr lang="it-IT" smtClean="0"/>
              <a:t>11</a:t>
            </a:fld>
            <a:endParaRPr lang="it-IT"/>
          </a:p>
        </p:txBody>
      </p:sp>
    </p:spTree>
    <p:extLst>
      <p:ext uri="{BB962C8B-B14F-4D97-AF65-F5344CB8AC3E}">
        <p14:creationId xmlns:p14="http://schemas.microsoft.com/office/powerpoint/2010/main" val="5639395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en-GB" sz="1200" b="0" i="0" u="none" strike="noStrike" cap="none" dirty="0" smtClean="0">
                <a:solidFill>
                  <a:schemeClr val="dk1"/>
                </a:solidFill>
                <a:effectLst/>
                <a:latin typeface="Calibri"/>
                <a:ea typeface="Calibri"/>
                <a:cs typeface="Calibri"/>
                <a:sym typeface="Calibri"/>
              </a:rPr>
              <a:t>Another fundamental field where the deficiencies of the CAP's strategic logic become prominent is of course environmental protection and conservation. The increasing inclusion of environmental considerations into agricultural policy is a reflection of its attempts to be more societally relevant. This is in stark opposition to its scope in the past, when agricultural policy was strictly sectoral, in the domain of agricultural ministries and interest representatives. </a:t>
            </a:r>
            <a:endParaRPr lang="sl-SI" sz="1200" b="0" i="0" u="none" strike="noStrike" cap="none" dirty="0" smtClean="0">
              <a:solidFill>
                <a:schemeClr val="dk1"/>
              </a:solidFill>
              <a:effectLst/>
              <a:latin typeface="Calibri"/>
              <a:ea typeface="Calibri"/>
              <a:cs typeface="Calibri"/>
              <a:sym typeface="Calibri"/>
            </a:endParaRPr>
          </a:p>
          <a:p>
            <a:r>
              <a:rPr lang="en-GB" sz="1200" b="0" i="0" u="none" strike="noStrike" cap="none" dirty="0" smtClean="0">
                <a:solidFill>
                  <a:schemeClr val="dk1"/>
                </a:solidFill>
                <a:effectLst/>
                <a:latin typeface="Calibri"/>
                <a:ea typeface="Calibri"/>
                <a:cs typeface="Calibri"/>
                <a:sym typeface="Calibri"/>
              </a:rPr>
              <a:t>At the EU level, environmental concerns are clearly stated. Many commentators, especially representatives of environmental organizations, criticize the policy for exploiting this (legitimate) societal concern to maintain the size of the agricultural budget and thus the political power of the agricultural sector. The Commission is forced to navigate the waters between the Scylla of agricultural income politics and the Charybdis of environmentalists’ invocation of widespread destruction of nature due to agricultural practices. Perhaps the European Commission could be more decisive: it is a large ship it is steering towards change, not a rubber boat. </a:t>
            </a:r>
            <a:endParaRPr lang="sl-SI" sz="1200" b="0" i="0" u="none" strike="noStrike" cap="none" dirty="0" smtClean="0">
              <a:solidFill>
                <a:schemeClr val="dk1"/>
              </a:solidFill>
              <a:effectLst/>
              <a:latin typeface="Calibri"/>
              <a:ea typeface="Calibri"/>
              <a:cs typeface="Calibri"/>
              <a:sym typeface="Calibri"/>
            </a:endParaRPr>
          </a:p>
          <a:p>
            <a:endParaRPr lang="sl-SI" dirty="0" smtClean="0"/>
          </a:p>
        </p:txBody>
      </p:sp>
      <p:sp>
        <p:nvSpPr>
          <p:cNvPr id="4" name="Označba mesta številke diapozitiva 3"/>
          <p:cNvSpPr>
            <a:spLocks noGrp="1"/>
          </p:cNvSpPr>
          <p:nvPr>
            <p:ph type="sldNum" sz="quarter" idx="10"/>
          </p:nvPr>
        </p:nvSpPr>
        <p:spPr/>
        <p:txBody>
          <a:bodyPr/>
          <a:lstStyle/>
          <a:p>
            <a:fld id="{1F541660-9411-4536-9195-4124F726B02D}" type="slidenum">
              <a:rPr lang="it-IT" smtClean="0"/>
              <a:t>12</a:t>
            </a:fld>
            <a:endParaRPr lang="it-IT"/>
          </a:p>
        </p:txBody>
      </p:sp>
    </p:spTree>
    <p:extLst>
      <p:ext uri="{BB962C8B-B14F-4D97-AF65-F5344CB8AC3E}">
        <p14:creationId xmlns:p14="http://schemas.microsoft.com/office/powerpoint/2010/main" val="36954461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en-GB" sz="1200" b="0" i="0" u="none" strike="noStrike" cap="none" dirty="0" smtClean="0">
                <a:solidFill>
                  <a:schemeClr val="dk1"/>
                </a:solidFill>
                <a:effectLst/>
                <a:latin typeface="Calibri"/>
                <a:ea typeface="Calibri"/>
                <a:cs typeface="Calibri"/>
                <a:sym typeface="Calibri"/>
              </a:rPr>
              <a:t>Unfortunately, environmental protection is not exempt from a lack of clear identification of needs. While perhaps in this field the quality of indicators exceeds that of the field income needs, the main challenge of this policy lies in deficiencies knowing the real situation and in understanding agriculture's concrete effects on nature and the environment, and especially in setting environmental priorities in agriculture. </a:t>
            </a:r>
            <a:endParaRPr lang="sl-SI" sz="1200" b="0" i="0" u="none" strike="noStrike" cap="none" dirty="0" smtClean="0">
              <a:solidFill>
                <a:schemeClr val="dk1"/>
              </a:solidFill>
              <a:effectLst/>
              <a:latin typeface="Calibri"/>
              <a:ea typeface="Calibri"/>
              <a:cs typeface="Calibri"/>
              <a:sym typeface="Calibri"/>
            </a:endParaRPr>
          </a:p>
          <a:p>
            <a:r>
              <a:rPr lang="en-GB" sz="1200" b="0" i="0" u="none" strike="noStrike" cap="none" dirty="0" smtClean="0">
                <a:solidFill>
                  <a:schemeClr val="dk1"/>
                </a:solidFill>
                <a:effectLst/>
                <a:latin typeface="Calibri"/>
                <a:ea typeface="Calibri"/>
                <a:cs typeface="Calibri"/>
                <a:sym typeface="Calibri"/>
              </a:rPr>
              <a:t>In a considerable number, if not in all MSs, decision-makers and agricultural pressure groups consider environmental priorities to be a necessary evil, imposed by Brussels under the influence of (irrational) environmentalists. Most agricultural administration and decision-making is, at least in the East and South, still permeated by </a:t>
            </a:r>
            <a:r>
              <a:rPr lang="en-GB" sz="1200" b="0" i="0" u="none" strike="noStrike" cap="none" dirty="0" err="1" smtClean="0">
                <a:solidFill>
                  <a:schemeClr val="dk1"/>
                </a:solidFill>
                <a:effectLst/>
                <a:latin typeface="Calibri"/>
                <a:ea typeface="Calibri"/>
                <a:cs typeface="Calibri"/>
                <a:sym typeface="Calibri"/>
              </a:rPr>
              <a:t>productivist</a:t>
            </a:r>
            <a:r>
              <a:rPr lang="en-GB" sz="1200" b="0" i="0" u="none" strike="noStrike" cap="none" dirty="0" smtClean="0">
                <a:solidFill>
                  <a:schemeClr val="dk1"/>
                </a:solidFill>
                <a:effectLst/>
                <a:latin typeface="Calibri"/>
                <a:ea typeface="Calibri"/>
                <a:cs typeface="Calibri"/>
                <a:sym typeface="Calibri"/>
              </a:rPr>
              <a:t> logic; they are not convinced by such arguments, but view them as superfluous administrative constraints.</a:t>
            </a:r>
            <a:endParaRPr lang="sl-SI" sz="1200" b="0" i="0" u="none" strike="noStrike" cap="none" dirty="0" smtClean="0">
              <a:solidFill>
                <a:schemeClr val="dk1"/>
              </a:solidFill>
              <a:effectLst/>
              <a:latin typeface="Calibri"/>
              <a:ea typeface="Calibri"/>
              <a:cs typeface="Calibri"/>
              <a:sym typeface="Calibri"/>
            </a:endParaRPr>
          </a:p>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GB" sz="1200" b="0" i="0" u="none" strike="noStrike" cap="none" dirty="0" smtClean="0">
                <a:solidFill>
                  <a:schemeClr val="dk1"/>
                </a:solidFill>
                <a:effectLst/>
                <a:latin typeface="Calibri"/>
                <a:ea typeface="Calibri"/>
                <a:cs typeface="Calibri"/>
                <a:sym typeface="Calibri"/>
              </a:rPr>
              <a:t>This conflict will likely not be resolved with strategic planning at the national level, at least in most administrations. Rather, the rift will deepen. In many countries, incentives to conduct a serious environmental policy will be weakened with the transfer of strategic planning to the national level. This pitfall is apparently recognized by the Commission, likely due to the influence of DG Environment, as it is introducing safeguards, such as minimal compulsory percentages of funds allocated to environmental protection and a new green architecture (the eco-scheme). Naturally, this is opposed by some MSs, who demand less stringent environmental conditioning. To be frank, this does significantly constrain strategic planning and enforces Brussels’ dictate.</a:t>
            </a:r>
            <a:endParaRPr lang="sl-SI" sz="1200" b="0" i="0" u="none" strike="noStrike" cap="none" dirty="0" smtClean="0">
              <a:solidFill>
                <a:schemeClr val="dk1"/>
              </a:solidFill>
              <a:effectLst/>
              <a:latin typeface="Calibri"/>
              <a:ea typeface="Calibri"/>
              <a:cs typeface="Calibri"/>
              <a:sym typeface="Calibri"/>
            </a:endParaRPr>
          </a:p>
          <a:p>
            <a:endParaRPr lang="sl-SI" sz="1200" b="0" i="0" u="none" strike="noStrike" cap="none" dirty="0" smtClean="0">
              <a:solidFill>
                <a:schemeClr val="dk1"/>
              </a:solidFill>
              <a:effectLst/>
              <a:latin typeface="Calibri"/>
              <a:ea typeface="Calibri"/>
              <a:cs typeface="Calibri"/>
              <a:sym typeface="Calibri"/>
            </a:endParaRPr>
          </a:p>
          <a:p>
            <a:endParaRPr lang="sl-SI" sz="1200" b="0" i="0" u="none" strike="noStrike" cap="none" dirty="0">
              <a:solidFill>
                <a:schemeClr val="dk1"/>
              </a:solidFill>
              <a:effectLst/>
              <a:latin typeface="Calibri"/>
              <a:ea typeface="Calibri"/>
              <a:cs typeface="Calibri"/>
              <a:sym typeface="Calibri"/>
            </a:endParaRPr>
          </a:p>
        </p:txBody>
      </p:sp>
      <p:sp>
        <p:nvSpPr>
          <p:cNvPr id="4" name="Označba mesta številke diapozitiva 3"/>
          <p:cNvSpPr>
            <a:spLocks noGrp="1"/>
          </p:cNvSpPr>
          <p:nvPr>
            <p:ph type="sldNum" sz="quarter" idx="10"/>
          </p:nvPr>
        </p:nvSpPr>
        <p:spPr/>
        <p:txBody>
          <a:bodyPr/>
          <a:lstStyle/>
          <a:p>
            <a:fld id="{1F541660-9411-4536-9195-4124F726B02D}" type="slidenum">
              <a:rPr lang="it-IT" smtClean="0"/>
              <a:t>13</a:t>
            </a:fld>
            <a:endParaRPr lang="it-IT"/>
          </a:p>
        </p:txBody>
      </p:sp>
    </p:spTree>
    <p:extLst>
      <p:ext uri="{BB962C8B-B14F-4D97-AF65-F5344CB8AC3E}">
        <p14:creationId xmlns:p14="http://schemas.microsoft.com/office/powerpoint/2010/main" val="4279599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en-GB" sz="1200" b="0" i="0" u="none" strike="noStrike" cap="none" dirty="0" smtClean="0">
                <a:solidFill>
                  <a:schemeClr val="dk1"/>
                </a:solidFill>
                <a:effectLst/>
                <a:latin typeface="Calibri"/>
                <a:ea typeface="Calibri"/>
                <a:cs typeface="Calibri"/>
                <a:sym typeface="Calibri"/>
              </a:rPr>
              <a:t>We could also discuss other priorities of agricultural policy highlighted in the proposals and point out the weaknesses in the explanation of needs, choice of mechanisms and thus potential for serious application of intervention logic in MS strategic plans. Risk management, rural employment and poverty, the role of knowledge and the increasingly societally relevant issue of agriculture and food, are more touched upon than strategically determined, as opposed to the two fundamental fields mentioned above. Moreover, in most of these fields, the evidence base available for planning and evaluation is quite weak. The extent to which MSs consider these priorities is left to them, but they are certainly fated to be marginal topics. </a:t>
            </a:r>
            <a:endParaRPr lang="sl-SI" sz="1200" b="0" i="0" u="none" strike="noStrike" cap="none" dirty="0" smtClean="0">
              <a:solidFill>
                <a:schemeClr val="dk1"/>
              </a:solidFill>
              <a:effectLst/>
              <a:latin typeface="Calibri"/>
              <a:ea typeface="Calibri"/>
              <a:cs typeface="Calibri"/>
              <a:sym typeface="Calibri"/>
            </a:endParaRPr>
          </a:p>
          <a:p>
            <a:r>
              <a:rPr lang="en-GB" sz="1200" b="0" i="0" u="none" strike="noStrike" cap="none" dirty="0" smtClean="0">
                <a:solidFill>
                  <a:schemeClr val="dk1"/>
                </a:solidFill>
                <a:effectLst/>
                <a:latin typeface="Calibri"/>
                <a:ea typeface="Calibri"/>
                <a:cs typeface="Calibri"/>
                <a:sym typeface="Calibri"/>
              </a:rPr>
              <a:t>With perhaps some exceptions, MSs are not likely to address these societally relevant topics (food, employment, poverty), nor to apply systemic tools (knowledge, risk management) to bring about change; most countries neglect these topics due to their entanglement in redistribution logic. It is difficult to ignore the impression that the Commission only addressed these topics to free itself of responsibility for them in the sense of ‘We know these are important topics, here are some tools, now you deal with them.’ MSs will probably follow suit: invoke these issues and their importance to justify the policy and then blame a lack of (and even decreased) funding for their ‘inability’ to address them. In some MSs, this is already taking place. Hopefully this kind of behaviour will not be applied by all states; perhaps there will be a breakthrough for some topics. </a:t>
            </a:r>
            <a:endParaRPr lang="sl-SI" sz="1200" b="0" i="0" u="none" strike="noStrike" cap="none" dirty="0" smtClean="0">
              <a:solidFill>
                <a:schemeClr val="dk1"/>
              </a:solidFill>
              <a:effectLst/>
              <a:latin typeface="Calibri"/>
              <a:ea typeface="Calibri"/>
              <a:cs typeface="Calibri"/>
              <a:sym typeface="Calibri"/>
            </a:endParaRPr>
          </a:p>
          <a:p>
            <a:endParaRPr lang="sl-SI" dirty="0" smtClean="0"/>
          </a:p>
        </p:txBody>
      </p:sp>
      <p:sp>
        <p:nvSpPr>
          <p:cNvPr id="4" name="Označba mesta številke diapozitiva 3"/>
          <p:cNvSpPr>
            <a:spLocks noGrp="1"/>
          </p:cNvSpPr>
          <p:nvPr>
            <p:ph type="sldNum" sz="quarter" idx="10"/>
          </p:nvPr>
        </p:nvSpPr>
        <p:spPr/>
        <p:txBody>
          <a:bodyPr/>
          <a:lstStyle/>
          <a:p>
            <a:fld id="{1F541660-9411-4536-9195-4124F726B02D}" type="slidenum">
              <a:rPr lang="it-IT" smtClean="0"/>
              <a:t>14</a:t>
            </a:fld>
            <a:endParaRPr lang="it-IT"/>
          </a:p>
        </p:txBody>
      </p:sp>
    </p:spTree>
    <p:extLst>
      <p:ext uri="{BB962C8B-B14F-4D97-AF65-F5344CB8AC3E}">
        <p14:creationId xmlns:p14="http://schemas.microsoft.com/office/powerpoint/2010/main" val="22636585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en-GB" sz="1200" b="0" i="0" u="none" strike="noStrike" cap="none" dirty="0" smtClean="0">
                <a:solidFill>
                  <a:schemeClr val="dk1"/>
                </a:solidFill>
                <a:effectLst/>
                <a:latin typeface="Calibri"/>
                <a:ea typeface="Calibri"/>
                <a:cs typeface="Calibri"/>
                <a:sym typeface="Calibri"/>
              </a:rPr>
              <a:t>There are additional obstacles to future strategic planning of the CAP. We may expect the new approach to widen the East(South)/West(North) divide. Agricultural policy discourses and their understanding are quite different. They are influenced by objective historical, structural and economic differences in the agriculture and rural areas in different parts of the Union. These differences have not yet been adequately recognized by the EU decision makers. </a:t>
            </a:r>
            <a:endParaRPr lang="sl-SI" sz="1200" b="0" i="0" u="none" strike="noStrike" cap="none" dirty="0" smtClean="0">
              <a:solidFill>
                <a:schemeClr val="dk1"/>
              </a:solidFill>
              <a:effectLst/>
              <a:latin typeface="Calibri"/>
              <a:ea typeface="Calibri"/>
              <a:cs typeface="Calibri"/>
              <a:sym typeface="Calibri"/>
            </a:endParaRPr>
          </a:p>
          <a:p>
            <a:r>
              <a:rPr lang="en-GB" sz="1200" b="0" i="0" u="none" strike="noStrike" cap="none" dirty="0" smtClean="0">
                <a:solidFill>
                  <a:schemeClr val="dk1"/>
                </a:solidFill>
                <a:effectLst/>
                <a:latin typeface="Calibri"/>
                <a:ea typeface="Calibri"/>
                <a:cs typeface="Calibri"/>
                <a:sym typeface="Calibri"/>
              </a:rPr>
              <a:t>Measures to compensate for the lagging economic development of the agriculture of the East(South) states behind the West(North) have only been partially successful. Moreover, the CAP is unable to address rural (un)employment, depopulation and poverty in the East(South). The developmental needs here are different and the implementation of the CAP so far has been administratively and financially too demanding to benefit the majority of the rural population, with the exception of rural elites with the capacity to acquire extensive EU funding. This is of course a harsh statement based on the author’s personal experience and difficult to prove, owing to a lack of good records.</a:t>
            </a:r>
            <a:endParaRPr lang="sl-SI" sz="1200" b="0" i="0" u="none" strike="noStrike" cap="none" dirty="0" smtClean="0">
              <a:solidFill>
                <a:schemeClr val="dk1"/>
              </a:solidFill>
              <a:effectLst/>
              <a:latin typeface="Calibri"/>
              <a:ea typeface="Calibri"/>
              <a:cs typeface="Calibri"/>
              <a:sym typeface="Calibri"/>
            </a:endParaRPr>
          </a:p>
          <a:p>
            <a:r>
              <a:rPr lang="en-GB" sz="1200" b="0" i="0" u="none" strike="noStrike" cap="none" dirty="0" smtClean="0">
                <a:solidFill>
                  <a:schemeClr val="dk1"/>
                </a:solidFill>
                <a:effectLst/>
                <a:latin typeface="Calibri"/>
                <a:ea typeface="Calibri"/>
                <a:cs typeface="Calibri"/>
                <a:sym typeface="Calibri"/>
              </a:rPr>
              <a:t>While tackling strategic planning will not be a simple task for any administration, agricultural policy-makers in the East (South) of Europe could have difficulty recognizing the nature and causes of the issues they face and addressing complexity to change the situation. And while there may be good intentions on the Commission’s part to allow MSs as those best acquainted with their own needs to deal with them in their own way, the involvement of political elites in interest-based redistribution is too obvious for the author</a:t>
            </a:r>
            <a:r>
              <a:rPr lang="sl-SI" sz="1200" b="0" i="0" u="none" strike="noStrike" cap="none" dirty="0" smtClean="0">
                <a:solidFill>
                  <a:schemeClr val="dk1"/>
                </a:solidFill>
                <a:effectLst/>
                <a:latin typeface="Calibri"/>
                <a:ea typeface="Calibri"/>
                <a:cs typeface="Calibri"/>
                <a:sym typeface="Calibri"/>
              </a:rPr>
              <a:t> to be </a:t>
            </a:r>
            <a:r>
              <a:rPr lang="en-GB" sz="1200" b="0" i="0" u="none" strike="noStrike" cap="none" dirty="0" smtClean="0">
                <a:solidFill>
                  <a:schemeClr val="dk1"/>
                </a:solidFill>
                <a:effectLst/>
                <a:latin typeface="Calibri"/>
                <a:ea typeface="Calibri"/>
                <a:cs typeface="Calibri"/>
                <a:sym typeface="Calibri"/>
              </a:rPr>
              <a:t>optimistic about the results of this process.</a:t>
            </a:r>
            <a:endParaRPr lang="sl-SI" sz="1200" b="0" i="0" u="none" strike="noStrike" cap="none" dirty="0" smtClean="0">
              <a:solidFill>
                <a:schemeClr val="dk1"/>
              </a:solidFill>
              <a:effectLst/>
              <a:latin typeface="Calibri"/>
              <a:ea typeface="Calibri"/>
              <a:cs typeface="Calibri"/>
              <a:sym typeface="Calibri"/>
            </a:endParaRPr>
          </a:p>
          <a:p>
            <a:endParaRPr lang="sl-SI" dirty="0" smtClean="0"/>
          </a:p>
        </p:txBody>
      </p:sp>
      <p:sp>
        <p:nvSpPr>
          <p:cNvPr id="4" name="Označba mesta številke diapozitiva 3"/>
          <p:cNvSpPr>
            <a:spLocks noGrp="1"/>
          </p:cNvSpPr>
          <p:nvPr>
            <p:ph type="sldNum" sz="quarter" idx="10"/>
          </p:nvPr>
        </p:nvSpPr>
        <p:spPr/>
        <p:txBody>
          <a:bodyPr/>
          <a:lstStyle/>
          <a:p>
            <a:fld id="{1F541660-9411-4536-9195-4124F726B02D}" type="slidenum">
              <a:rPr lang="it-IT" smtClean="0"/>
              <a:t>15</a:t>
            </a:fld>
            <a:endParaRPr lang="it-IT"/>
          </a:p>
        </p:txBody>
      </p:sp>
    </p:spTree>
    <p:extLst>
      <p:ext uri="{BB962C8B-B14F-4D97-AF65-F5344CB8AC3E}">
        <p14:creationId xmlns:p14="http://schemas.microsoft.com/office/powerpoint/2010/main" val="35651006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en-GB" sz="1200" b="0" i="0" u="none" strike="noStrike" cap="none" dirty="0" smtClean="0">
                <a:solidFill>
                  <a:schemeClr val="dk1"/>
                </a:solidFill>
                <a:effectLst/>
                <a:latin typeface="Calibri"/>
                <a:ea typeface="Calibri"/>
                <a:cs typeface="Calibri"/>
                <a:sym typeface="Calibri"/>
              </a:rPr>
              <a:t>The complexity of modern agricultural policy, as reflected in the European Commission's proposal, requires multi-</a:t>
            </a:r>
            <a:r>
              <a:rPr lang="en-GB" sz="1200" b="0" i="0" u="none" strike="noStrike" cap="none" dirty="0" err="1" smtClean="0">
                <a:solidFill>
                  <a:schemeClr val="dk1"/>
                </a:solidFill>
                <a:effectLst/>
                <a:latin typeface="Calibri"/>
                <a:ea typeface="Calibri"/>
                <a:cs typeface="Calibri"/>
                <a:sym typeface="Calibri"/>
              </a:rPr>
              <a:t>disciplinarity</a:t>
            </a:r>
            <a:r>
              <a:rPr lang="en-GB" sz="1200" b="0" i="0" u="none" strike="noStrike" cap="none" dirty="0" smtClean="0">
                <a:solidFill>
                  <a:schemeClr val="dk1"/>
                </a:solidFill>
                <a:effectLst/>
                <a:latin typeface="Calibri"/>
                <a:ea typeface="Calibri"/>
                <a:cs typeface="Calibri"/>
                <a:sym typeface="Calibri"/>
              </a:rPr>
              <a:t>, good analytical bases, creative solutions and, of course, a democratic exchange of views on the various options and effects of the proposals.</a:t>
            </a:r>
            <a:endParaRPr lang="sl-SI" sz="1200" b="0" i="0" u="none" strike="noStrike" cap="none" dirty="0" smtClean="0">
              <a:solidFill>
                <a:schemeClr val="dk1"/>
              </a:solidFill>
              <a:effectLst/>
              <a:latin typeface="Calibri"/>
              <a:ea typeface="Calibri"/>
              <a:cs typeface="Calibri"/>
              <a:sym typeface="Calibri"/>
            </a:endParaRPr>
          </a:p>
          <a:p>
            <a:r>
              <a:rPr lang="en-GB" sz="1200" b="0" i="0" u="none" strike="noStrike" cap="none" dirty="0" smtClean="0">
                <a:solidFill>
                  <a:schemeClr val="dk1"/>
                </a:solidFill>
                <a:effectLst/>
                <a:latin typeface="Calibri"/>
                <a:ea typeface="Calibri"/>
                <a:cs typeface="Calibri"/>
                <a:sym typeface="Calibri"/>
              </a:rPr>
              <a:t>Strategic planning is supposed to be a creative, intellectual and democratic endeavour, which requires excellent staff and a comprehensive approach. Will civil servants in MSs be up to the challenge? </a:t>
            </a:r>
            <a:endParaRPr lang="sl-SI" sz="1200" b="0" i="0" u="none" strike="noStrike" cap="none" dirty="0" smtClean="0">
              <a:solidFill>
                <a:schemeClr val="dk1"/>
              </a:solidFill>
              <a:effectLst/>
              <a:latin typeface="Calibri"/>
              <a:ea typeface="Calibri"/>
              <a:cs typeface="Calibri"/>
              <a:sym typeface="Calibri"/>
            </a:endParaRPr>
          </a:p>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GB" sz="1200" b="0" i="0" u="none" strike="noStrike" cap="none" dirty="0" smtClean="0">
                <a:solidFill>
                  <a:schemeClr val="dk1"/>
                </a:solidFill>
                <a:effectLst/>
                <a:latin typeface="Calibri"/>
                <a:ea typeface="Calibri"/>
                <a:cs typeface="Calibri"/>
                <a:sym typeface="Calibri"/>
              </a:rPr>
              <a:t>The scope of strategic planning is also crucially dependent on the programmers and administrators of agricultural policy. Implementation is in the hands of state and regional bureaucracies, which have until now been strongly engaged in meeting Brussels’ demands, living in fear of audits and low absorption of funds. </a:t>
            </a:r>
            <a:endParaRPr lang="sl-SI" sz="1200" b="0" i="0" u="none" strike="noStrike" cap="none" dirty="0" smtClean="0">
              <a:solidFill>
                <a:schemeClr val="dk1"/>
              </a:solidFill>
              <a:effectLst/>
              <a:latin typeface="Calibri"/>
              <a:ea typeface="Calibri"/>
              <a:cs typeface="Calibri"/>
              <a:sym typeface="Calibri"/>
            </a:endParaRPr>
          </a:p>
          <a:p>
            <a:endParaRPr lang="sl-SI" dirty="0" smtClean="0"/>
          </a:p>
        </p:txBody>
      </p:sp>
      <p:sp>
        <p:nvSpPr>
          <p:cNvPr id="4" name="Označba mesta številke diapozitiva 3"/>
          <p:cNvSpPr>
            <a:spLocks noGrp="1"/>
          </p:cNvSpPr>
          <p:nvPr>
            <p:ph type="sldNum" sz="quarter" idx="10"/>
          </p:nvPr>
        </p:nvSpPr>
        <p:spPr/>
        <p:txBody>
          <a:bodyPr/>
          <a:lstStyle/>
          <a:p>
            <a:fld id="{1F541660-9411-4536-9195-4124F726B02D}" type="slidenum">
              <a:rPr lang="it-IT" smtClean="0"/>
              <a:t>16</a:t>
            </a:fld>
            <a:endParaRPr lang="it-IT"/>
          </a:p>
        </p:txBody>
      </p:sp>
    </p:spTree>
    <p:extLst>
      <p:ext uri="{BB962C8B-B14F-4D97-AF65-F5344CB8AC3E}">
        <p14:creationId xmlns:p14="http://schemas.microsoft.com/office/powerpoint/2010/main" val="20890380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GB" sz="1200" b="0" i="0" u="none" strike="noStrike" cap="none" dirty="0" smtClean="0">
                <a:solidFill>
                  <a:schemeClr val="dk1"/>
                </a:solidFill>
                <a:effectLst/>
                <a:latin typeface="Calibri"/>
                <a:ea typeface="Calibri"/>
                <a:cs typeface="Calibri"/>
                <a:sym typeface="Calibri"/>
              </a:rPr>
              <a:t>Though differences between parts of the EU in the quality and functioning of administrations are enormous, certain challenges are common. Even a quick review of Rural Development Programmes, which must already now be planned using strategic thinking, indicate not only large differences in quality, but ensnarement in a bureaucratic, emulating logic, path dependency and a distribution of funds based on political interests.</a:t>
            </a:r>
            <a:endParaRPr lang="sl-SI" sz="1200" b="0" i="0" u="none" strike="noStrike" cap="none" dirty="0" smtClean="0">
              <a:solidFill>
                <a:schemeClr val="dk1"/>
              </a:solidFill>
              <a:effectLst/>
              <a:latin typeface="Calibri"/>
              <a:ea typeface="Calibri"/>
              <a:cs typeface="Calibri"/>
              <a:sym typeface="Calibri"/>
            </a:endParaRPr>
          </a:p>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GB" sz="1200" b="0" i="0" u="none" strike="noStrike" cap="none" dirty="0" smtClean="0">
                <a:solidFill>
                  <a:schemeClr val="dk1"/>
                </a:solidFill>
                <a:effectLst/>
                <a:latin typeface="Calibri"/>
                <a:ea typeface="Calibri"/>
                <a:cs typeface="Calibri"/>
                <a:sym typeface="Calibri"/>
              </a:rPr>
              <a:t>In truth, probably in most Member States, civil servants are not sufficiently trained for quality strategic planning. The deficiencies also arise from the position of agricultural officials in society, inappropriate and narrow education and lack of training, poor quality of management and politicized state administrations.</a:t>
            </a:r>
            <a:endParaRPr lang="sl-SI" sz="1200" b="0" i="0" u="none" strike="noStrike" cap="none" dirty="0" smtClean="0">
              <a:solidFill>
                <a:schemeClr val="dk1"/>
              </a:solidFill>
              <a:effectLst/>
              <a:latin typeface="Calibri"/>
              <a:ea typeface="Calibri"/>
              <a:cs typeface="Calibri"/>
              <a:sym typeface="Calibri"/>
            </a:endParaRPr>
          </a:p>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GB" sz="1200" b="0" i="0" u="none" strike="noStrike" cap="none" dirty="0" smtClean="0">
                <a:solidFill>
                  <a:schemeClr val="dk1"/>
                </a:solidFill>
                <a:effectLst/>
                <a:latin typeface="Calibri"/>
                <a:ea typeface="Calibri"/>
                <a:cs typeface="Calibri"/>
                <a:sym typeface="Calibri"/>
              </a:rPr>
              <a:t>Will civil servants in MSs be up to the challenge? The common, populistic practice of asking stakeholders what kind of measures they might prefer certainly does not contribute to a clear intervention logic. It is neither proper nor democratic to ask someone who depends on the public purse for his or her survival, how much funding and under which conditions they should receive it.</a:t>
            </a:r>
            <a:endParaRPr lang="sl-SI" sz="1200" b="0" i="0" u="none" strike="noStrike" cap="none" dirty="0" smtClean="0">
              <a:solidFill>
                <a:schemeClr val="dk1"/>
              </a:solidFill>
              <a:effectLst/>
              <a:latin typeface="Calibri"/>
              <a:ea typeface="Calibri"/>
              <a:cs typeface="Calibri"/>
              <a:sym typeface="Calibri"/>
            </a:endParaRPr>
          </a:p>
          <a:p>
            <a:endParaRPr lang="sl-SI" dirty="0" smtClean="0"/>
          </a:p>
        </p:txBody>
      </p:sp>
      <p:sp>
        <p:nvSpPr>
          <p:cNvPr id="4" name="Označba mesta številke diapozitiva 3"/>
          <p:cNvSpPr>
            <a:spLocks noGrp="1"/>
          </p:cNvSpPr>
          <p:nvPr>
            <p:ph type="sldNum" sz="quarter" idx="10"/>
          </p:nvPr>
        </p:nvSpPr>
        <p:spPr/>
        <p:txBody>
          <a:bodyPr/>
          <a:lstStyle/>
          <a:p>
            <a:fld id="{1F541660-9411-4536-9195-4124F726B02D}" type="slidenum">
              <a:rPr lang="it-IT" smtClean="0"/>
              <a:t>17</a:t>
            </a:fld>
            <a:endParaRPr lang="it-IT"/>
          </a:p>
        </p:txBody>
      </p:sp>
    </p:spTree>
    <p:extLst>
      <p:ext uri="{BB962C8B-B14F-4D97-AF65-F5344CB8AC3E}">
        <p14:creationId xmlns:p14="http://schemas.microsoft.com/office/powerpoint/2010/main" val="18447378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GB" sz="1200" b="0" i="0" u="none" strike="noStrike" cap="none" dirty="0" smtClean="0">
                <a:solidFill>
                  <a:schemeClr val="dk1"/>
                </a:solidFill>
                <a:effectLst/>
                <a:latin typeface="Calibri"/>
                <a:ea typeface="Calibri"/>
                <a:cs typeface="Calibri"/>
                <a:sym typeface="Calibri"/>
              </a:rPr>
              <a:t>The proposal for a European Network for Agricultural Policy, which would upgrade the existing Rural Development Network, should support the exchange of opinions and democratic decision-making, but it will not in itself provide a higher quality of planning. More radical moves are needed, and above all, more investment in human resources and modes of operation of the responsible ministries. </a:t>
            </a:r>
            <a:endParaRPr lang="sl-SI" sz="1200" b="0" i="0" u="none" strike="noStrike" cap="none" dirty="0" smtClean="0">
              <a:solidFill>
                <a:schemeClr val="dk1"/>
              </a:solidFill>
              <a:effectLst/>
              <a:latin typeface="Calibri"/>
              <a:ea typeface="Calibri"/>
              <a:cs typeface="Calibri"/>
              <a:sym typeface="Calibri"/>
            </a:endParaRPr>
          </a:p>
          <a:p>
            <a:endParaRPr lang="sl-SI" dirty="0" smtClean="0"/>
          </a:p>
        </p:txBody>
      </p:sp>
      <p:sp>
        <p:nvSpPr>
          <p:cNvPr id="4" name="Označba mesta številke diapozitiva 3"/>
          <p:cNvSpPr>
            <a:spLocks noGrp="1"/>
          </p:cNvSpPr>
          <p:nvPr>
            <p:ph type="sldNum" sz="quarter" idx="10"/>
          </p:nvPr>
        </p:nvSpPr>
        <p:spPr/>
        <p:txBody>
          <a:bodyPr/>
          <a:lstStyle/>
          <a:p>
            <a:fld id="{1F541660-9411-4536-9195-4124F726B02D}" type="slidenum">
              <a:rPr lang="it-IT" smtClean="0"/>
              <a:t>18</a:t>
            </a:fld>
            <a:endParaRPr lang="it-IT"/>
          </a:p>
        </p:txBody>
      </p:sp>
    </p:spTree>
    <p:extLst>
      <p:ext uri="{BB962C8B-B14F-4D97-AF65-F5344CB8AC3E}">
        <p14:creationId xmlns:p14="http://schemas.microsoft.com/office/powerpoint/2010/main" val="33896238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en-GB" sz="1200" b="0" i="0" u="none" strike="noStrike" cap="none" dirty="0" smtClean="0">
                <a:solidFill>
                  <a:schemeClr val="dk1"/>
                </a:solidFill>
                <a:effectLst/>
                <a:latin typeface="Calibri"/>
                <a:ea typeface="Calibri"/>
                <a:cs typeface="Calibri"/>
                <a:sym typeface="Calibri"/>
              </a:rPr>
              <a:t>CAP strategic planning introduced by the European Commission exhibits many flaws and faces many limitations. Its problems range from being caught in the logic of past measures, weak evidence bases, fixed shares allocated to specific purposes, lack of innovation, conflicting priorities, to deficiencies in planning and implementing structures; the list goes on. Does this mean we should oppose the Commission’s proposal? No, this would be very unwise. </a:t>
            </a:r>
            <a:endParaRPr lang="sl-SI" sz="1200" b="0" i="0" u="none" strike="noStrike" cap="none" dirty="0" smtClean="0">
              <a:solidFill>
                <a:schemeClr val="dk1"/>
              </a:solidFill>
              <a:effectLst/>
              <a:latin typeface="Calibri"/>
              <a:ea typeface="Calibri"/>
              <a:cs typeface="Calibri"/>
              <a:sym typeface="Calibri"/>
            </a:endParaRPr>
          </a:p>
          <a:p>
            <a:r>
              <a:rPr lang="en-GB" sz="1200" b="0" i="0" u="none" strike="noStrike" cap="none" dirty="0" smtClean="0">
                <a:solidFill>
                  <a:schemeClr val="dk1"/>
                </a:solidFill>
                <a:effectLst/>
                <a:latin typeface="Calibri"/>
                <a:ea typeface="Calibri"/>
                <a:cs typeface="Calibri"/>
                <a:sym typeface="Calibri"/>
              </a:rPr>
              <a:t>The EU political system (unfortunately) allows for no other way of achieving changes other than through a trial-and-error process. Openly criticising policy in a constructive manner will allow us to introduce changes more easily and to achieve a more modern policy that meets society’s requirements, rather than serving smaller groups of farmers. Therefore, introducing CAP strategic plans is a first, necessary, but not sufficient step towards a more efficient and effective policy. For one who believes in the EU project, a Common agricultural policy that could develop into a Food, environmental and rural policy, is a necessity. </a:t>
            </a:r>
            <a:endParaRPr lang="sl-SI" sz="1200" b="0" i="0" u="none" strike="noStrike" cap="none" dirty="0" smtClean="0">
              <a:solidFill>
                <a:schemeClr val="dk1"/>
              </a:solidFill>
              <a:effectLst/>
              <a:latin typeface="Calibri"/>
              <a:ea typeface="Calibri"/>
              <a:cs typeface="Calibri"/>
              <a:sym typeface="Calibri"/>
            </a:endParaRPr>
          </a:p>
          <a:p>
            <a:r>
              <a:rPr lang="en-GB" sz="1200" b="0" i="0" u="none" strike="noStrike" cap="none" dirty="0" smtClean="0">
                <a:solidFill>
                  <a:schemeClr val="dk1"/>
                </a:solidFill>
                <a:effectLst/>
                <a:latin typeface="Calibri"/>
                <a:ea typeface="Calibri"/>
                <a:cs typeface="Calibri"/>
                <a:sym typeface="Calibri"/>
              </a:rPr>
              <a:t>So the question is not how to get rid of this pesky strategic planning, but how to execute it better and mitigate the risks that come with its enactment. This requires serious consideration. We offer some suggestions for its improvement. </a:t>
            </a:r>
            <a:endParaRPr lang="sl-SI" sz="1200" b="0" i="0" u="none" strike="noStrike" cap="none" dirty="0" smtClean="0">
              <a:solidFill>
                <a:schemeClr val="dk1"/>
              </a:solidFill>
              <a:effectLst/>
              <a:latin typeface="Calibri"/>
              <a:ea typeface="Calibri"/>
              <a:cs typeface="Calibri"/>
              <a:sym typeface="Calibri"/>
            </a:endParaRPr>
          </a:p>
          <a:p>
            <a:endParaRPr lang="sl-SI" dirty="0" smtClean="0"/>
          </a:p>
        </p:txBody>
      </p:sp>
      <p:sp>
        <p:nvSpPr>
          <p:cNvPr id="4" name="Označba mesta številke diapozitiva 3"/>
          <p:cNvSpPr>
            <a:spLocks noGrp="1"/>
          </p:cNvSpPr>
          <p:nvPr>
            <p:ph type="sldNum" sz="quarter" idx="10"/>
          </p:nvPr>
        </p:nvSpPr>
        <p:spPr/>
        <p:txBody>
          <a:bodyPr/>
          <a:lstStyle/>
          <a:p>
            <a:fld id="{1F541660-9411-4536-9195-4124F726B02D}" type="slidenum">
              <a:rPr lang="it-IT" smtClean="0"/>
              <a:t>19</a:t>
            </a:fld>
            <a:endParaRPr lang="it-IT"/>
          </a:p>
        </p:txBody>
      </p:sp>
    </p:spTree>
    <p:extLst>
      <p:ext uri="{BB962C8B-B14F-4D97-AF65-F5344CB8AC3E}">
        <p14:creationId xmlns:p14="http://schemas.microsoft.com/office/powerpoint/2010/main" val="2464125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en-GB" sz="1200" b="0" i="0" u="none" strike="noStrike" cap="none" dirty="0" smtClean="0">
                <a:solidFill>
                  <a:schemeClr val="dk1"/>
                </a:solidFill>
                <a:effectLst/>
                <a:latin typeface="Calibri"/>
                <a:ea typeface="Calibri"/>
                <a:cs typeface="Calibri"/>
                <a:sym typeface="Calibri"/>
              </a:rPr>
              <a:t>Considering the first reactions to </a:t>
            </a:r>
            <a:r>
              <a:rPr lang="sl-SI" sz="1200" b="0" i="0" u="none" strike="noStrike" cap="none" dirty="0" smtClean="0">
                <a:solidFill>
                  <a:schemeClr val="dk1"/>
                </a:solidFill>
                <a:effectLst/>
                <a:latin typeface="Calibri"/>
                <a:ea typeface="Calibri"/>
                <a:cs typeface="Calibri"/>
                <a:sym typeface="Calibri"/>
              </a:rPr>
              <a:t>CAP reform</a:t>
            </a:r>
            <a:r>
              <a:rPr lang="en-GB" sz="1200" b="0" i="0" u="none" strike="noStrike" cap="none" dirty="0" smtClean="0">
                <a:solidFill>
                  <a:schemeClr val="dk1"/>
                </a:solidFill>
                <a:effectLst/>
                <a:latin typeface="Calibri"/>
                <a:ea typeface="Calibri"/>
                <a:cs typeface="Calibri"/>
                <a:sym typeface="Calibri"/>
              </a:rPr>
              <a:t>, it is becoming clear that the key points of negotiation in EU institutions will be the amount of funds, the capping for agricultural holdings and the environmental focus of future policy. Many commentators see comprehensive strategic planning at the Member State (MS) level as the crucial element of the proposal. </a:t>
            </a:r>
            <a:endParaRPr lang="sl-SI" sz="1200" b="0" i="0" u="none" strike="noStrike" cap="none" dirty="0" smtClean="0">
              <a:solidFill>
                <a:schemeClr val="dk1"/>
              </a:solidFill>
              <a:effectLst/>
              <a:latin typeface="Calibri"/>
              <a:ea typeface="Calibri"/>
              <a:cs typeface="Calibri"/>
              <a:sym typeface="Calibri"/>
            </a:endParaRPr>
          </a:p>
          <a:p>
            <a:endParaRPr lang="sl-SI" dirty="0" smtClean="0"/>
          </a:p>
        </p:txBody>
      </p:sp>
      <p:sp>
        <p:nvSpPr>
          <p:cNvPr id="4" name="Označba mesta številke diapozitiva 3"/>
          <p:cNvSpPr>
            <a:spLocks noGrp="1"/>
          </p:cNvSpPr>
          <p:nvPr>
            <p:ph type="sldNum" sz="quarter" idx="10"/>
          </p:nvPr>
        </p:nvSpPr>
        <p:spPr/>
        <p:txBody>
          <a:bodyPr/>
          <a:lstStyle/>
          <a:p>
            <a:fld id="{1F541660-9411-4536-9195-4124F726B02D}" type="slidenum">
              <a:rPr lang="it-IT" smtClean="0"/>
              <a:t>2</a:t>
            </a:fld>
            <a:endParaRPr lang="it-IT"/>
          </a:p>
        </p:txBody>
      </p:sp>
    </p:spTree>
    <p:extLst>
      <p:ext uri="{BB962C8B-B14F-4D97-AF65-F5344CB8AC3E}">
        <p14:creationId xmlns:p14="http://schemas.microsoft.com/office/powerpoint/2010/main" val="8796767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en-GB" sz="1200" b="0" i="0" u="none" strike="noStrike" cap="none" dirty="0" smtClean="0">
                <a:solidFill>
                  <a:schemeClr val="dk1"/>
                </a:solidFill>
                <a:effectLst/>
                <a:latin typeface="Calibri"/>
                <a:ea typeface="Calibri"/>
                <a:cs typeface="Calibri"/>
                <a:sym typeface="Calibri"/>
              </a:rPr>
              <a:t>The first is certainly improving evidence bases and really using them as indicators of state and of the effects of policy. This does not mean only the improvement of income and environmental indicators, but also of those pertaining to social issues (e.g., indicators for rural poverty, quality of knowledge creation and transfers), where the data framework is relatively poor and incomplete. These indicators should also be given a much higher level of importance, like macro-economic indicators, which are used in public debates and are the basis of decision-making. Naturally, this is a long road, but we should embark upon it as soon as possible, and force policy to address them.</a:t>
            </a:r>
            <a:endParaRPr lang="sl-SI" sz="1200" b="0" i="0" u="none" strike="noStrike" cap="none" dirty="0" smtClean="0">
              <a:solidFill>
                <a:schemeClr val="dk1"/>
              </a:solidFill>
              <a:effectLst/>
              <a:latin typeface="Calibri"/>
              <a:ea typeface="Calibri"/>
              <a:cs typeface="Calibri"/>
              <a:sym typeface="Calibri"/>
            </a:endParaRPr>
          </a:p>
          <a:p>
            <a:r>
              <a:rPr lang="en-GB" sz="1200" b="0" i="0" u="none" strike="noStrike" cap="none" dirty="0" smtClean="0">
                <a:solidFill>
                  <a:schemeClr val="dk1"/>
                </a:solidFill>
                <a:effectLst/>
                <a:latin typeface="Calibri"/>
                <a:ea typeface="Calibri"/>
                <a:cs typeface="Calibri"/>
                <a:sym typeface="Calibri"/>
              </a:rPr>
              <a:t>Secondly, more innovation should be allowed in designing measures. The current system is restrictive: states can only choose measures and adapt them; some measures are compulsory. In a way, this is understandable and intended to prevent renationalisation of policies and to achieve environmental goals. On the other hand, it limits strategic planning and flexibility of MSs in adapting to their situations. In an appropriate framework, proposals could be bolder and allow for innovative concepts (e.g. cooperation for addressing environmental issues or for strengthening </a:t>
            </a:r>
            <a:r>
              <a:rPr lang="en-GB" sz="1200" b="0" i="0" u="none" strike="noStrike" cap="none" dirty="0" err="1" smtClean="0">
                <a:solidFill>
                  <a:schemeClr val="dk1"/>
                </a:solidFill>
                <a:effectLst/>
                <a:latin typeface="Calibri"/>
                <a:ea typeface="Calibri"/>
                <a:cs typeface="Calibri"/>
                <a:sym typeface="Calibri"/>
              </a:rPr>
              <a:t>agri</a:t>
            </a:r>
            <a:r>
              <a:rPr lang="en-GB" sz="1200" b="0" i="0" u="none" strike="noStrike" cap="none" dirty="0" smtClean="0">
                <a:solidFill>
                  <a:schemeClr val="dk1"/>
                </a:solidFill>
                <a:effectLst/>
                <a:latin typeface="Calibri"/>
                <a:ea typeface="Calibri"/>
                <a:cs typeface="Calibri"/>
                <a:sym typeface="Calibri"/>
              </a:rPr>
              <a:t>-food chains). The crucial constraint here is income policy, which is frozen into per-area payment thinking.</a:t>
            </a:r>
            <a:endParaRPr lang="sl-SI" sz="1200" b="0" i="0" u="none" strike="noStrike" cap="none" dirty="0" smtClean="0">
              <a:solidFill>
                <a:schemeClr val="dk1"/>
              </a:solidFill>
              <a:effectLst/>
              <a:latin typeface="Calibri"/>
              <a:ea typeface="Calibri"/>
              <a:cs typeface="Calibri"/>
              <a:sym typeface="Calibri"/>
            </a:endParaRPr>
          </a:p>
          <a:p>
            <a:r>
              <a:rPr lang="en-GB" sz="1200" b="0" i="0" u="none" strike="noStrike" cap="none" dirty="0" smtClean="0">
                <a:solidFill>
                  <a:schemeClr val="dk1"/>
                </a:solidFill>
                <a:effectLst/>
                <a:latin typeface="Calibri"/>
                <a:ea typeface="Calibri"/>
                <a:cs typeface="Calibri"/>
                <a:sym typeface="Calibri"/>
              </a:rPr>
              <a:t>Thirdly, quality of functioning demands substantially more work with staff, institutions and decision-making structures. Being from a New MS, I have had the insight of personally witnessing the strengthening of the administration through training and twinning, and even of the quality of high-level politicians, in the pre-accession period. All this more or less stopped after accession, and the process of European integration, as well as the improvement of administration, has been halted. There are trainings, workshops, exchanges etc., but apparently they are not enough; they should be strengthened and improved. It is encouraging that Commissioner Hogan announced several times that the Commission intends to fund the preparation </a:t>
            </a:r>
            <a:r>
              <a:rPr lang="en-IE" sz="1200" b="0" i="0" u="none" strike="noStrike" cap="none" dirty="0" smtClean="0">
                <a:solidFill>
                  <a:schemeClr val="dk1"/>
                </a:solidFill>
                <a:effectLst/>
                <a:latin typeface="Calibri"/>
                <a:ea typeface="Calibri"/>
                <a:cs typeface="Calibri"/>
                <a:sym typeface="Calibri"/>
              </a:rPr>
              <a:t>of the Strategic Plans and to provide technical assistance to this end. </a:t>
            </a:r>
            <a:endParaRPr lang="sl-SI" sz="1200" b="0" i="0" u="none" strike="noStrike" cap="none" dirty="0" smtClean="0">
              <a:solidFill>
                <a:schemeClr val="dk1"/>
              </a:solidFill>
              <a:effectLst/>
              <a:latin typeface="Calibri"/>
              <a:ea typeface="Calibri"/>
              <a:cs typeface="Calibri"/>
              <a:sym typeface="Calibri"/>
            </a:endParaRPr>
          </a:p>
          <a:p>
            <a:r>
              <a:rPr lang="en-GB" sz="1200" b="0" i="0" u="none" strike="noStrike" cap="none" dirty="0" smtClean="0">
                <a:solidFill>
                  <a:schemeClr val="dk1"/>
                </a:solidFill>
                <a:effectLst/>
                <a:latin typeface="Calibri"/>
                <a:ea typeface="Calibri"/>
                <a:cs typeface="Calibri"/>
                <a:sym typeface="Calibri"/>
              </a:rPr>
              <a:t>This touches upon the fourth issue, i.e. better strategic planning at the EU level. Approving, monitoring and evaluating programmes demands highly qualified, professional and cross-disciplinary staff. Without belittling their important contribution, I believe that this goes beyond the purview of the competent desk officers, who have so far been an important, if not the key, element in assessing Rural Development Programmes. The Commission also needs to raise the level and quality of operation. Is it really so unacceptable to formally invite independent assessors from outside official structures as referees? Strengthening the internal and external think-tank apparatus is a prerequisite for better governance with strategic planning.</a:t>
            </a:r>
            <a:endParaRPr lang="sl-SI" sz="1200" b="0" i="0" u="none" strike="noStrike" cap="none" dirty="0" smtClean="0">
              <a:solidFill>
                <a:schemeClr val="dk1"/>
              </a:solidFill>
              <a:effectLst/>
              <a:latin typeface="Calibri"/>
              <a:ea typeface="Calibri"/>
              <a:cs typeface="Calibri"/>
              <a:sym typeface="Calibri"/>
            </a:endParaRPr>
          </a:p>
          <a:p>
            <a:endParaRPr lang="sl-SI" dirty="0" smtClean="0"/>
          </a:p>
        </p:txBody>
      </p:sp>
      <p:sp>
        <p:nvSpPr>
          <p:cNvPr id="4" name="Označba mesta številke diapozitiva 3"/>
          <p:cNvSpPr>
            <a:spLocks noGrp="1"/>
          </p:cNvSpPr>
          <p:nvPr>
            <p:ph type="sldNum" sz="quarter" idx="10"/>
          </p:nvPr>
        </p:nvSpPr>
        <p:spPr/>
        <p:txBody>
          <a:bodyPr/>
          <a:lstStyle/>
          <a:p>
            <a:fld id="{1F541660-9411-4536-9195-4124F726B02D}" type="slidenum">
              <a:rPr lang="it-IT" smtClean="0"/>
              <a:t>20</a:t>
            </a:fld>
            <a:endParaRPr lang="it-IT"/>
          </a:p>
        </p:txBody>
      </p:sp>
    </p:spTree>
    <p:extLst>
      <p:ext uri="{BB962C8B-B14F-4D97-AF65-F5344CB8AC3E}">
        <p14:creationId xmlns:p14="http://schemas.microsoft.com/office/powerpoint/2010/main" val="27694933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en-GB" sz="1200" b="0" i="0" u="none" strike="noStrike" cap="none" dirty="0" smtClean="0">
                <a:solidFill>
                  <a:schemeClr val="dk1"/>
                </a:solidFill>
                <a:effectLst/>
                <a:latin typeface="Calibri"/>
                <a:ea typeface="Calibri"/>
                <a:cs typeface="Calibri"/>
                <a:sym typeface="Calibri"/>
              </a:rPr>
              <a:t>We conclude that the introduction of strategic planning presents a special challenge for both agricultural economists and other professional profiles (from both natural and social sciences) engaged in this kind of work. If strategic planning is and should be the way forward in agricultural policy, it should be included in university education. A system of specialist training should be developed. Support should be offered to institutions at both the national and Union level that will intensively work on data sources, evaluation, impact assessment and other forms of analytical support to planning. In truth, these institutions and human resources are seriously lacking at both levels and this probably also represents a threat to the success of (the attempt at) strategic planning. If the Commission’s proposals speak of necessary investment into knowledge, this also includes skills and capacities that can support quality CAP strategic planning in the future. </a:t>
            </a:r>
            <a:endParaRPr lang="sl-SI" sz="1200" b="0" i="0" u="none" strike="noStrike" cap="none" dirty="0">
              <a:solidFill>
                <a:schemeClr val="dk1"/>
              </a:solidFill>
              <a:effectLst/>
              <a:latin typeface="Calibri"/>
              <a:ea typeface="Calibri"/>
              <a:cs typeface="Calibri"/>
              <a:sym typeface="Calibri"/>
            </a:endParaRPr>
          </a:p>
        </p:txBody>
      </p:sp>
      <p:sp>
        <p:nvSpPr>
          <p:cNvPr id="4" name="Označba mesta številke diapozitiva 3"/>
          <p:cNvSpPr>
            <a:spLocks noGrp="1"/>
          </p:cNvSpPr>
          <p:nvPr>
            <p:ph type="sldNum" sz="quarter" idx="10"/>
          </p:nvPr>
        </p:nvSpPr>
        <p:spPr/>
        <p:txBody>
          <a:bodyPr/>
          <a:lstStyle/>
          <a:p>
            <a:fld id="{1F541660-9411-4536-9195-4124F726B02D}" type="slidenum">
              <a:rPr lang="it-IT" smtClean="0"/>
              <a:t>21</a:t>
            </a:fld>
            <a:endParaRPr lang="it-IT"/>
          </a:p>
        </p:txBody>
      </p:sp>
    </p:spTree>
    <p:extLst>
      <p:ext uri="{BB962C8B-B14F-4D97-AF65-F5344CB8AC3E}">
        <p14:creationId xmlns:p14="http://schemas.microsoft.com/office/powerpoint/2010/main" val="2598700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GB" sz="1200" b="0" i="0" u="none" strike="noStrike" cap="none" dirty="0" smtClean="0">
                <a:solidFill>
                  <a:schemeClr val="dk1"/>
                </a:solidFill>
                <a:effectLst/>
                <a:latin typeface="Calibri"/>
                <a:ea typeface="Calibri"/>
                <a:cs typeface="Calibri"/>
                <a:sym typeface="Calibri"/>
              </a:rPr>
              <a:t>The proposed Regulation states that policy will have to be formed following a comprehensive intervention logic; this includes programming of measures and a more rigorous application of the policy cycle concept. This entails founding policy on societally identified and recognised needs for intervention, deriving objectives and indicators (at all levels of evaluation) from these, and selecting the best available measures that can effectively contribute towards reaching the set targets. If effects are insufficient and there are no other known objective causes for this, measures should be accordingly modified. </a:t>
            </a:r>
            <a:endParaRPr lang="sl-SI" sz="1200" b="0" i="0" u="none" strike="noStrike" cap="none" dirty="0" smtClean="0">
              <a:solidFill>
                <a:schemeClr val="dk1"/>
              </a:solidFill>
              <a:effectLst/>
              <a:latin typeface="Calibri"/>
              <a:ea typeface="Calibri"/>
              <a:cs typeface="Calibri"/>
              <a:sym typeface="Calibri"/>
            </a:endParaRPr>
          </a:p>
          <a:p>
            <a:endParaRPr lang="sl-SI" dirty="0" smtClean="0"/>
          </a:p>
        </p:txBody>
      </p:sp>
      <p:sp>
        <p:nvSpPr>
          <p:cNvPr id="4" name="Označba mesta številke diapozitiva 3"/>
          <p:cNvSpPr>
            <a:spLocks noGrp="1"/>
          </p:cNvSpPr>
          <p:nvPr>
            <p:ph type="sldNum" sz="quarter" idx="10"/>
          </p:nvPr>
        </p:nvSpPr>
        <p:spPr/>
        <p:txBody>
          <a:bodyPr/>
          <a:lstStyle/>
          <a:p>
            <a:fld id="{1F541660-9411-4536-9195-4124F726B02D}" type="slidenum">
              <a:rPr lang="it-IT" smtClean="0"/>
              <a:t>3</a:t>
            </a:fld>
            <a:endParaRPr lang="it-IT"/>
          </a:p>
        </p:txBody>
      </p:sp>
    </p:spTree>
    <p:extLst>
      <p:ext uri="{BB962C8B-B14F-4D97-AF65-F5344CB8AC3E}">
        <p14:creationId xmlns:p14="http://schemas.microsoft.com/office/powerpoint/2010/main" val="3297654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en-GB" sz="1200" b="0" i="0" u="none" strike="noStrike" cap="none" dirty="0" smtClean="0">
                <a:solidFill>
                  <a:schemeClr val="dk1"/>
                </a:solidFill>
                <a:effectLst/>
                <a:latin typeface="Calibri"/>
                <a:ea typeface="Calibri"/>
                <a:cs typeface="Calibri"/>
                <a:sym typeface="Calibri"/>
              </a:rPr>
              <a:t>The </a:t>
            </a:r>
            <a:r>
              <a:rPr lang="en-GB" sz="1200" b="0" i="0" u="sng" strike="noStrike" cap="none" dirty="0" smtClean="0">
                <a:solidFill>
                  <a:schemeClr val="dk1"/>
                </a:solidFill>
                <a:effectLst/>
                <a:latin typeface="Calibri"/>
                <a:ea typeface="Calibri"/>
                <a:cs typeface="Calibri"/>
                <a:sym typeface="Calibri"/>
                <a:hlinkClick r:id="rId3"/>
              </a:rPr>
              <a:t>legislative proposals</a:t>
            </a:r>
            <a:r>
              <a:rPr lang="en-GB" sz="1200" b="0" i="0" u="none" strike="noStrike" cap="none" dirty="0" smtClean="0">
                <a:solidFill>
                  <a:schemeClr val="dk1"/>
                </a:solidFill>
                <a:effectLst/>
                <a:latin typeface="Calibri"/>
                <a:ea typeface="Calibri"/>
                <a:cs typeface="Calibri"/>
                <a:sym typeface="Calibri"/>
              </a:rPr>
              <a:t> are clear: while previously strategic planning was a requirement at the EU level, though frankly more a justification of political decisions made beforehand and toothless in the case of policy failure, its transfer to MSs turns a new page in CAP history. </a:t>
            </a:r>
            <a:endParaRPr lang="sl-SI" sz="1200" b="0" i="0" u="none" strike="noStrike" cap="none" dirty="0" smtClean="0">
              <a:solidFill>
                <a:schemeClr val="dk1"/>
              </a:solidFill>
              <a:effectLst/>
              <a:latin typeface="Calibri"/>
              <a:ea typeface="Calibri"/>
              <a:cs typeface="Calibri"/>
              <a:sym typeface="Calibri"/>
            </a:endParaRPr>
          </a:p>
          <a:p>
            <a:r>
              <a:rPr lang="en-GB" sz="1200" b="0" i="0" u="none" strike="noStrike" cap="none" dirty="0" smtClean="0">
                <a:solidFill>
                  <a:schemeClr val="dk1"/>
                </a:solidFill>
                <a:effectLst/>
                <a:latin typeface="Calibri"/>
                <a:ea typeface="Calibri"/>
                <a:cs typeface="Calibri"/>
                <a:sym typeface="Calibri"/>
              </a:rPr>
              <a:t>The proposed concept of strategic planning is based on the policy intervention framework at the EU level and CAP Strategic Plans at the level of individual </a:t>
            </a:r>
            <a:r>
              <a:rPr lang="en-GB" sz="1200" b="0" i="0" u="none" strike="noStrike" cap="none" dirty="0" err="1" smtClean="0">
                <a:solidFill>
                  <a:schemeClr val="dk1"/>
                </a:solidFill>
                <a:effectLst/>
                <a:latin typeface="Calibri"/>
                <a:ea typeface="Calibri"/>
                <a:cs typeface="Calibri"/>
                <a:sym typeface="Calibri"/>
              </a:rPr>
              <a:t>MSs.</a:t>
            </a:r>
            <a:r>
              <a:rPr lang="en-GB" sz="1200" b="0" i="0" u="none" strike="noStrike" cap="none" dirty="0" smtClean="0">
                <a:solidFill>
                  <a:schemeClr val="dk1"/>
                </a:solidFill>
                <a:effectLst/>
                <a:latin typeface="Calibri"/>
                <a:ea typeface="Calibri"/>
                <a:cs typeface="Calibri"/>
                <a:sym typeface="Calibri"/>
              </a:rPr>
              <a:t> There are 9 specific objectives that are derived from the three pillars of sustainability. They in turn are the basis from which derive indicators and broadly defined interventions, i.e., general descriptions of measures to achieve the objectives. </a:t>
            </a:r>
            <a:endParaRPr lang="sl-SI" sz="1200" b="0" i="0" u="none" strike="noStrike" cap="none" dirty="0" smtClean="0">
              <a:solidFill>
                <a:schemeClr val="dk1"/>
              </a:solidFill>
              <a:effectLst/>
              <a:latin typeface="Calibri"/>
              <a:ea typeface="Calibri"/>
              <a:cs typeface="Calibri"/>
              <a:sym typeface="Calibri"/>
            </a:endParaRPr>
          </a:p>
          <a:p>
            <a:r>
              <a:rPr lang="en-GB" sz="1200" b="0" i="0" u="none" strike="noStrike" cap="none" dirty="0" smtClean="0">
                <a:solidFill>
                  <a:schemeClr val="dk1"/>
                </a:solidFill>
                <a:effectLst/>
                <a:latin typeface="Calibri"/>
                <a:ea typeface="Calibri"/>
                <a:cs typeface="Calibri"/>
                <a:sym typeface="Calibri"/>
              </a:rPr>
              <a:t>MSs will have to identify and determine their own needs for intervention and, in accordance with targets set out at the EU level, select, justify and elaborate measures from the given set of instruments. The European Commission will approve the CAP plans and monitor their results in accordance with the set objectives and indicators.</a:t>
            </a:r>
            <a:endParaRPr lang="sl-SI" sz="1200" b="0" i="0" u="none" strike="noStrike" cap="none" dirty="0" smtClean="0">
              <a:solidFill>
                <a:schemeClr val="dk1"/>
              </a:solidFill>
              <a:effectLst/>
              <a:latin typeface="Calibri"/>
              <a:ea typeface="Calibri"/>
              <a:cs typeface="Calibri"/>
              <a:sym typeface="Calibri"/>
            </a:endParaRPr>
          </a:p>
          <a:p>
            <a:endParaRPr lang="sl-SI" dirty="0" smtClean="0"/>
          </a:p>
        </p:txBody>
      </p:sp>
      <p:sp>
        <p:nvSpPr>
          <p:cNvPr id="4" name="Označba mesta številke diapozitiva 3"/>
          <p:cNvSpPr>
            <a:spLocks noGrp="1"/>
          </p:cNvSpPr>
          <p:nvPr>
            <p:ph type="sldNum" sz="quarter" idx="10"/>
          </p:nvPr>
        </p:nvSpPr>
        <p:spPr/>
        <p:txBody>
          <a:bodyPr/>
          <a:lstStyle/>
          <a:p>
            <a:fld id="{1F541660-9411-4536-9195-4124F726B02D}" type="slidenum">
              <a:rPr lang="it-IT" smtClean="0"/>
              <a:t>4</a:t>
            </a:fld>
            <a:endParaRPr lang="it-IT"/>
          </a:p>
        </p:txBody>
      </p:sp>
    </p:spTree>
    <p:extLst>
      <p:ext uri="{BB962C8B-B14F-4D97-AF65-F5344CB8AC3E}">
        <p14:creationId xmlns:p14="http://schemas.microsoft.com/office/powerpoint/2010/main" val="1962863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en-GB" sz="1200" b="0" i="0" u="none" strike="noStrike" cap="none" dirty="0" smtClean="0">
                <a:solidFill>
                  <a:schemeClr val="dk1"/>
                </a:solidFill>
                <a:effectLst/>
                <a:latin typeface="Calibri"/>
                <a:ea typeface="Calibri"/>
                <a:cs typeface="Calibri"/>
                <a:sym typeface="Calibri"/>
              </a:rPr>
              <a:t>This </a:t>
            </a:r>
            <a:r>
              <a:rPr lang="sl-SI" sz="1200" b="0" i="0" u="none" strike="noStrike" cap="none" dirty="0" err="1" smtClean="0">
                <a:solidFill>
                  <a:schemeClr val="dk1"/>
                </a:solidFill>
                <a:effectLst/>
                <a:latin typeface="Calibri"/>
                <a:ea typeface="Calibri"/>
                <a:cs typeface="Calibri"/>
                <a:sym typeface="Calibri"/>
              </a:rPr>
              <a:t>strategic</a:t>
            </a:r>
            <a:r>
              <a:rPr lang="sl-SI" sz="1200" b="0" i="0" u="none" strike="noStrike" cap="none" dirty="0" smtClean="0">
                <a:solidFill>
                  <a:schemeClr val="dk1"/>
                </a:solidFill>
                <a:effectLst/>
                <a:latin typeface="Calibri"/>
                <a:ea typeface="Calibri"/>
                <a:cs typeface="Calibri"/>
                <a:sym typeface="Calibri"/>
              </a:rPr>
              <a:t> </a:t>
            </a:r>
            <a:r>
              <a:rPr lang="en-GB" sz="1200" b="0" i="0" u="none" strike="noStrike" cap="none" dirty="0" smtClean="0">
                <a:solidFill>
                  <a:schemeClr val="dk1"/>
                </a:solidFill>
                <a:effectLst/>
                <a:latin typeface="Calibri"/>
                <a:ea typeface="Calibri"/>
                <a:cs typeface="Calibri"/>
                <a:sym typeface="Calibri"/>
              </a:rPr>
              <a:t>logic is not in itself under question, as it is supposedly the foundation of modern public policy governance; the key question is how consequentially it will be applied in the real world and whether it will bring about a more effective policy. There are fears that, similarly to ‘</a:t>
            </a:r>
            <a:r>
              <a:rPr lang="en-GB" sz="1200" b="0" i="0" u="sng" strike="noStrike" cap="none" dirty="0" smtClean="0">
                <a:solidFill>
                  <a:schemeClr val="dk1"/>
                </a:solidFill>
                <a:effectLst/>
                <a:latin typeface="Calibri"/>
                <a:ea typeface="Calibri"/>
                <a:cs typeface="Calibri"/>
                <a:sym typeface="Calibri"/>
                <a:hlinkClick r:id="rId3"/>
              </a:rPr>
              <a:t>Greening</a:t>
            </a:r>
            <a:r>
              <a:rPr lang="en-GB" sz="1200" b="0" i="0" u="none" strike="noStrike" cap="none" dirty="0" smtClean="0">
                <a:solidFill>
                  <a:schemeClr val="dk1"/>
                </a:solidFill>
                <a:effectLst/>
                <a:latin typeface="Calibri"/>
                <a:ea typeface="Calibri"/>
                <a:cs typeface="Calibri"/>
                <a:sym typeface="Calibri"/>
              </a:rPr>
              <a:t>’ in the previous reform, strategic planning is simply a new pretext to preserve the redistribution approach of the CAP, with at best marginal changes in its functioning and effects.</a:t>
            </a:r>
            <a:endParaRPr lang="sl-SI" sz="1200" b="0" i="0" u="none" strike="noStrike" cap="none" dirty="0">
              <a:solidFill>
                <a:schemeClr val="dk1"/>
              </a:solidFill>
              <a:effectLst/>
              <a:latin typeface="Calibri"/>
              <a:ea typeface="Calibri"/>
              <a:cs typeface="Calibri"/>
              <a:sym typeface="Calibri"/>
            </a:endParaRPr>
          </a:p>
        </p:txBody>
      </p:sp>
      <p:sp>
        <p:nvSpPr>
          <p:cNvPr id="4" name="Označba mesta številke diapozitiva 3"/>
          <p:cNvSpPr>
            <a:spLocks noGrp="1"/>
          </p:cNvSpPr>
          <p:nvPr>
            <p:ph type="sldNum" sz="quarter" idx="10"/>
          </p:nvPr>
        </p:nvSpPr>
        <p:spPr/>
        <p:txBody>
          <a:bodyPr/>
          <a:lstStyle/>
          <a:p>
            <a:fld id="{1F541660-9411-4536-9195-4124F726B02D}" type="slidenum">
              <a:rPr lang="it-IT" smtClean="0"/>
              <a:t>5</a:t>
            </a:fld>
            <a:endParaRPr lang="it-IT"/>
          </a:p>
        </p:txBody>
      </p:sp>
    </p:spTree>
    <p:extLst>
      <p:ext uri="{BB962C8B-B14F-4D97-AF65-F5344CB8AC3E}">
        <p14:creationId xmlns:p14="http://schemas.microsoft.com/office/powerpoint/2010/main" val="40989010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en-GB" sz="1200" b="0" i="0" u="none" strike="noStrike" cap="none" dirty="0" smtClean="0">
                <a:solidFill>
                  <a:schemeClr val="dk1"/>
                </a:solidFill>
                <a:effectLst/>
                <a:latin typeface="Calibri"/>
                <a:ea typeface="Calibri"/>
                <a:cs typeface="Calibri"/>
                <a:sym typeface="Calibri"/>
              </a:rPr>
              <a:t>From the political economy point of view that takes into account the interconnectedness of vested interests in agricultural policy decision making, one of the key questions for representatives of mainstream agricultural governmental and non-governmental organisations is the amount of funding and that will still be available for the CAP, coupled with how many ‘new’ demands will be placed on farming. </a:t>
            </a:r>
            <a:endParaRPr lang="sl-SI" sz="1200" b="0" i="0" u="none" strike="noStrike" cap="none" dirty="0" smtClean="0">
              <a:solidFill>
                <a:schemeClr val="dk1"/>
              </a:solidFill>
              <a:effectLst/>
              <a:latin typeface="Calibri"/>
              <a:ea typeface="Calibri"/>
              <a:cs typeface="Calibri"/>
              <a:sym typeface="Calibri"/>
            </a:endParaRPr>
          </a:p>
          <a:p>
            <a:r>
              <a:rPr lang="en-GB" sz="1200" b="0" i="0" u="none" strike="noStrike" cap="none" dirty="0" smtClean="0">
                <a:solidFill>
                  <a:schemeClr val="dk1"/>
                </a:solidFill>
                <a:effectLst/>
                <a:latin typeface="Calibri"/>
                <a:ea typeface="Calibri"/>
                <a:cs typeface="Calibri"/>
                <a:sym typeface="Calibri"/>
              </a:rPr>
              <a:t>From an analytical point of view, as well as in the view of numerous environmental interest groups, however, applying national strategic planning to the entire CAP (this was already done for Rural Development policy in previous periods) certainly represents the greatest novelty and merits careful consideration and debate. </a:t>
            </a:r>
            <a:endParaRPr lang="sl-SI" dirty="0" smtClean="0"/>
          </a:p>
        </p:txBody>
      </p:sp>
      <p:sp>
        <p:nvSpPr>
          <p:cNvPr id="4" name="Označba mesta številke diapozitiva 3"/>
          <p:cNvSpPr>
            <a:spLocks noGrp="1"/>
          </p:cNvSpPr>
          <p:nvPr>
            <p:ph type="sldNum" sz="quarter" idx="10"/>
          </p:nvPr>
        </p:nvSpPr>
        <p:spPr/>
        <p:txBody>
          <a:bodyPr/>
          <a:lstStyle/>
          <a:p>
            <a:fld id="{1F541660-9411-4536-9195-4124F726B02D}" type="slidenum">
              <a:rPr lang="it-IT" smtClean="0"/>
              <a:t>6</a:t>
            </a:fld>
            <a:endParaRPr lang="it-IT"/>
          </a:p>
        </p:txBody>
      </p:sp>
    </p:spTree>
    <p:extLst>
      <p:ext uri="{BB962C8B-B14F-4D97-AF65-F5344CB8AC3E}">
        <p14:creationId xmlns:p14="http://schemas.microsoft.com/office/powerpoint/2010/main" val="13108715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en-GB" sz="1200" b="0" i="0" u="none" strike="noStrike" cap="none" dirty="0" smtClean="0">
                <a:solidFill>
                  <a:schemeClr val="dk1"/>
                </a:solidFill>
                <a:effectLst/>
                <a:latin typeface="Calibri"/>
                <a:ea typeface="Calibri"/>
                <a:cs typeface="Calibri"/>
                <a:sym typeface="Calibri"/>
              </a:rPr>
              <a:t>What kind of obstacles and risks can be expected when implementing the strategic logic at national level? </a:t>
            </a:r>
            <a:endParaRPr lang="sl-SI" sz="1200" b="0" i="0" u="none" strike="noStrike" cap="none" dirty="0" smtClean="0">
              <a:solidFill>
                <a:schemeClr val="dk1"/>
              </a:solidFill>
              <a:effectLst/>
              <a:latin typeface="Calibri"/>
              <a:ea typeface="Calibri"/>
              <a:cs typeface="Calibri"/>
              <a:sym typeface="Calibri"/>
            </a:endParaRPr>
          </a:p>
          <a:p>
            <a:r>
              <a:rPr lang="en-GB" sz="1200" b="0" i="0" u="none" strike="noStrike" cap="none" dirty="0" smtClean="0">
                <a:solidFill>
                  <a:schemeClr val="dk1"/>
                </a:solidFill>
                <a:effectLst/>
                <a:latin typeface="Calibri"/>
                <a:ea typeface="Calibri"/>
                <a:cs typeface="Calibri"/>
                <a:sym typeface="Calibri"/>
              </a:rPr>
              <a:t>In this p</a:t>
            </a:r>
            <a:r>
              <a:rPr lang="sl-SI" sz="1200" b="0" i="0" u="none" strike="noStrike" cap="none" dirty="0" err="1" smtClean="0">
                <a:solidFill>
                  <a:schemeClr val="dk1"/>
                </a:solidFill>
                <a:effectLst/>
                <a:latin typeface="Calibri"/>
                <a:ea typeface="Calibri"/>
                <a:cs typeface="Calibri"/>
                <a:sym typeface="Calibri"/>
              </a:rPr>
              <a:t>resentation</a:t>
            </a:r>
            <a:r>
              <a:rPr lang="en-GB" sz="1200" b="0" i="0" u="none" strike="noStrike" cap="none" dirty="0" smtClean="0">
                <a:solidFill>
                  <a:schemeClr val="dk1"/>
                </a:solidFill>
                <a:effectLst/>
                <a:latin typeface="Calibri"/>
                <a:ea typeface="Calibri"/>
                <a:cs typeface="Calibri"/>
                <a:sym typeface="Calibri"/>
              </a:rPr>
              <a:t>, we attempt to elucidate the substantive part of strategic planning given the current array of measures and indicators, i.e. analyse to which extent institutional structures, actors and procedural rules allow for quality strategic planning resulting in a more efficient (in terms of the effect/resource ratio) and effective (in terms of achieving goals) agricultural policy. </a:t>
            </a:r>
            <a:r>
              <a:rPr lang="en-GB" sz="1200" b="0" i="0" u="none" strike="sngStrike" cap="none" dirty="0" smtClean="0">
                <a:solidFill>
                  <a:schemeClr val="dk1"/>
                </a:solidFill>
                <a:effectLst/>
                <a:latin typeface="Calibri"/>
                <a:ea typeface="Calibri"/>
                <a:cs typeface="Calibri"/>
                <a:sym typeface="Calibri"/>
              </a:rPr>
              <a:t> </a:t>
            </a:r>
            <a:endParaRPr lang="sl-SI" sz="1200" b="0" i="0" u="none" strike="noStrike" cap="none" dirty="0">
              <a:solidFill>
                <a:schemeClr val="dk1"/>
              </a:solidFill>
              <a:effectLst/>
              <a:latin typeface="Calibri"/>
              <a:ea typeface="Calibri"/>
              <a:cs typeface="Calibri"/>
              <a:sym typeface="Calibri"/>
            </a:endParaRPr>
          </a:p>
        </p:txBody>
      </p:sp>
      <p:sp>
        <p:nvSpPr>
          <p:cNvPr id="4" name="Označba mesta številke diapozitiva 3"/>
          <p:cNvSpPr>
            <a:spLocks noGrp="1"/>
          </p:cNvSpPr>
          <p:nvPr>
            <p:ph type="sldNum" sz="quarter" idx="10"/>
          </p:nvPr>
        </p:nvSpPr>
        <p:spPr/>
        <p:txBody>
          <a:bodyPr/>
          <a:lstStyle/>
          <a:p>
            <a:fld id="{1F541660-9411-4536-9195-4124F726B02D}" type="slidenum">
              <a:rPr lang="it-IT" smtClean="0"/>
              <a:t>7</a:t>
            </a:fld>
            <a:endParaRPr lang="it-IT"/>
          </a:p>
        </p:txBody>
      </p:sp>
    </p:spTree>
    <p:extLst>
      <p:ext uri="{BB962C8B-B14F-4D97-AF65-F5344CB8AC3E}">
        <p14:creationId xmlns:p14="http://schemas.microsoft.com/office/powerpoint/2010/main" val="31393804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GB" sz="1200" b="0" i="0" u="none" strike="noStrike" cap="none" dirty="0" smtClean="0">
                <a:solidFill>
                  <a:schemeClr val="dk1"/>
                </a:solidFill>
                <a:effectLst/>
                <a:latin typeface="Calibri"/>
                <a:ea typeface="Calibri"/>
                <a:cs typeface="Calibri"/>
                <a:sym typeface="Calibri"/>
              </a:rPr>
              <a:t>The essence of any strategic planning is defining needs (problem state) and policy objectives (desired state) based on those needs. The performance of policy management depends on how well this is done. The definition of needs should also determine and reflect the priorities of the decision-maker. We claim that it is precisely this element that is the weakest link of the CAP (and all agricultural policies). It originates primarily in the interest-based nature of the policy.</a:t>
            </a:r>
            <a:endParaRPr lang="sl-SI" sz="1200" b="0" i="0" u="none" strike="noStrike" cap="none" dirty="0" smtClean="0">
              <a:solidFill>
                <a:schemeClr val="dk1"/>
              </a:solidFill>
              <a:effectLst/>
              <a:latin typeface="Calibri"/>
              <a:ea typeface="Calibri"/>
              <a:cs typeface="Calibri"/>
              <a:sym typeface="Calibri"/>
            </a:endParaRPr>
          </a:p>
          <a:p>
            <a:endParaRPr lang="sl-SI" dirty="0" smtClean="0"/>
          </a:p>
        </p:txBody>
      </p:sp>
      <p:sp>
        <p:nvSpPr>
          <p:cNvPr id="4" name="Označba mesta številke diapozitiva 3"/>
          <p:cNvSpPr>
            <a:spLocks noGrp="1"/>
          </p:cNvSpPr>
          <p:nvPr>
            <p:ph type="sldNum" sz="quarter" idx="10"/>
          </p:nvPr>
        </p:nvSpPr>
        <p:spPr/>
        <p:txBody>
          <a:bodyPr/>
          <a:lstStyle/>
          <a:p>
            <a:fld id="{1F541660-9411-4536-9195-4124F726B02D}" type="slidenum">
              <a:rPr lang="it-IT" smtClean="0"/>
              <a:t>8</a:t>
            </a:fld>
            <a:endParaRPr lang="it-IT"/>
          </a:p>
        </p:txBody>
      </p:sp>
    </p:spTree>
    <p:extLst>
      <p:ext uri="{BB962C8B-B14F-4D97-AF65-F5344CB8AC3E}">
        <p14:creationId xmlns:p14="http://schemas.microsoft.com/office/powerpoint/2010/main" val="38132577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GB" sz="1200" b="0" i="0" u="none" strike="noStrike" cap="none" dirty="0" smtClean="0">
                <a:solidFill>
                  <a:schemeClr val="dk1"/>
                </a:solidFill>
                <a:effectLst/>
                <a:latin typeface="Calibri"/>
                <a:ea typeface="Calibri"/>
                <a:cs typeface="Calibri"/>
                <a:sym typeface="Calibri"/>
              </a:rPr>
              <a:t>Agricultural policy has long since solved Europe’s post-WWII problems with food security (even famine), which was the original reason for its existence; ever since, it has largely been an income policy, solving the question of farmers’ economic situation. </a:t>
            </a:r>
            <a:endParaRPr lang="sl-SI" sz="1200" b="0" i="0" u="none" strike="noStrike" cap="none" dirty="0" smtClean="0">
              <a:solidFill>
                <a:schemeClr val="dk1"/>
              </a:solidFill>
              <a:effectLst/>
              <a:latin typeface="Calibri"/>
              <a:ea typeface="Calibri"/>
              <a:cs typeface="Calibri"/>
              <a:sym typeface="Calibri"/>
            </a:endParaRPr>
          </a:p>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GB" sz="1200" b="0" i="0" u="none" strike="noStrike" cap="none" dirty="0" smtClean="0">
                <a:solidFill>
                  <a:schemeClr val="dk1"/>
                </a:solidFill>
                <a:effectLst/>
                <a:latin typeface="Calibri"/>
                <a:ea typeface="Calibri"/>
                <a:cs typeface="Calibri"/>
                <a:sym typeface="Calibri"/>
              </a:rPr>
              <a:t>Yet it is not at all clear which groups of agricultural holdings are being targeted (all/large/small), what their sources of income are supposed to be and which production and economic activity they are supposed to be engaged in. At least at the EU level, policy documents have never allowed for a precise definition of these elements for different reasons, ranging from objective problems with fragmented farm ownership and specificities in agricultural taxation to political charades. </a:t>
            </a:r>
            <a:endParaRPr lang="sl-SI" sz="1200" b="0" i="0" u="none" strike="noStrike" cap="none" dirty="0" smtClean="0">
              <a:solidFill>
                <a:schemeClr val="dk1"/>
              </a:solidFill>
              <a:effectLst/>
              <a:latin typeface="Calibri"/>
              <a:ea typeface="Calibri"/>
              <a:cs typeface="Calibri"/>
              <a:sym typeface="Calibri"/>
            </a:endParaRPr>
          </a:p>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GB" sz="1200" b="0" i="0" u="none" strike="noStrike" cap="none" dirty="0" smtClean="0">
                <a:solidFill>
                  <a:schemeClr val="dk1"/>
                </a:solidFill>
                <a:effectLst/>
                <a:latin typeface="Calibri"/>
                <a:ea typeface="Calibri"/>
                <a:cs typeface="Calibri"/>
                <a:sym typeface="Calibri"/>
              </a:rPr>
              <a:t>Anybody engaged in thorough agricultural policy analysis knows that in the majority of MSs, there is a lack of precise information regarding the economic and income status of rural households. Thus, the image of the economic situation and the influence of agricultural policy on this situation is quite blurred, as are agricultural policy priorities. How can there be clear goals and targeted measures if there is no clear image regarding the crucial question that they are addressing?</a:t>
            </a:r>
            <a:endParaRPr lang="sl-SI" sz="1200" b="0" i="0" u="none" strike="noStrike" cap="none" dirty="0" smtClean="0">
              <a:solidFill>
                <a:schemeClr val="dk1"/>
              </a:solidFill>
              <a:effectLst/>
              <a:latin typeface="Calibri"/>
              <a:ea typeface="Calibri"/>
              <a:cs typeface="Calibri"/>
              <a:sym typeface="Calibri"/>
            </a:endParaRPr>
          </a:p>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endParaRPr lang="sl-SI" sz="1200" b="0" i="0" u="none" strike="noStrike" cap="none" dirty="0" smtClean="0">
              <a:solidFill>
                <a:schemeClr val="dk1"/>
              </a:solidFill>
              <a:effectLst/>
              <a:latin typeface="Calibri"/>
              <a:ea typeface="Calibri"/>
              <a:cs typeface="Calibri"/>
              <a:sym typeface="Calibri"/>
            </a:endParaRPr>
          </a:p>
          <a:p>
            <a:endParaRPr lang="sl-SI" dirty="0" smtClean="0"/>
          </a:p>
        </p:txBody>
      </p:sp>
      <p:sp>
        <p:nvSpPr>
          <p:cNvPr id="4" name="Označba mesta številke diapozitiva 3"/>
          <p:cNvSpPr>
            <a:spLocks noGrp="1"/>
          </p:cNvSpPr>
          <p:nvPr>
            <p:ph type="sldNum" sz="quarter" idx="10"/>
          </p:nvPr>
        </p:nvSpPr>
        <p:spPr/>
        <p:txBody>
          <a:bodyPr/>
          <a:lstStyle/>
          <a:p>
            <a:fld id="{1F541660-9411-4536-9195-4124F726B02D}" type="slidenum">
              <a:rPr lang="it-IT" smtClean="0"/>
              <a:t>9</a:t>
            </a:fld>
            <a:endParaRPr lang="it-IT"/>
          </a:p>
        </p:txBody>
      </p:sp>
    </p:spTree>
    <p:extLst>
      <p:ext uri="{BB962C8B-B14F-4D97-AF65-F5344CB8AC3E}">
        <p14:creationId xmlns:p14="http://schemas.microsoft.com/office/powerpoint/2010/main" val="3247936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
        <p:cNvGrpSpPr/>
        <p:nvPr/>
      </p:nvGrpSpPr>
      <p:grpSpPr>
        <a:xfrm>
          <a:off x="0" y="0"/>
          <a:ext cx="0" cy="0"/>
          <a:chOff x="0" y="0"/>
          <a:chExt cx="0" cy="0"/>
        </a:xfrm>
      </p:grpSpPr>
      <p:sp>
        <p:nvSpPr>
          <p:cNvPr id="16" name="Shape 16"/>
          <p:cNvSpPr txBox="1">
            <a:spLocks noGrp="1"/>
          </p:cNvSpPr>
          <p:nvPr>
            <p:ph type="body" idx="1"/>
          </p:nvPr>
        </p:nvSpPr>
        <p:spPr>
          <a:xfrm>
            <a:off x="1985550" y="4651640"/>
            <a:ext cx="5172900" cy="1201800"/>
          </a:xfrm>
          <a:prstGeom prst="rect">
            <a:avLst/>
          </a:prstGeom>
          <a:noFill/>
          <a:ln>
            <a:noFill/>
          </a:ln>
        </p:spPr>
        <p:txBody>
          <a:bodyPr spcFirstLastPara="1" wrap="square" lIns="91425" tIns="91425" rIns="91425" bIns="91425" anchor="t" anchorCtr="0"/>
          <a:lstStyle>
            <a:lvl1pPr marL="457200" marR="0" lvl="0" indent="-228600" algn="ctr" rtl="0">
              <a:spcBef>
                <a:spcPts val="300"/>
              </a:spcBef>
              <a:spcAft>
                <a:spcPts val="0"/>
              </a:spcAft>
              <a:buClr>
                <a:srgbClr val="434343"/>
              </a:buClr>
              <a:buSzPts val="900"/>
              <a:buFont typeface="Helvetica Neue"/>
              <a:buNone/>
              <a:defRPr sz="900" u="none" strike="noStrike" cap="none">
                <a:solidFill>
                  <a:srgbClr val="434343"/>
                </a:solidFill>
                <a:latin typeface="Helvetica Neue"/>
                <a:ea typeface="Helvetica Neue"/>
                <a:cs typeface="Helvetica Neue"/>
                <a:sym typeface="Helvetica Neue"/>
              </a:defRPr>
            </a:lvl1pPr>
            <a:lvl2pPr marL="914400" marR="0" lvl="1" indent="-317500" algn="l" rtl="0">
              <a:spcBef>
                <a:spcPts val="560"/>
              </a:spcBef>
              <a:spcAft>
                <a:spcPts val="0"/>
              </a:spcAft>
              <a:buClr>
                <a:srgbClr val="434343"/>
              </a:buClr>
              <a:buSzPts val="1400"/>
              <a:buFont typeface="Helvetica Neue"/>
              <a:buChar char="–"/>
              <a:defRPr sz="1400" b="1" u="none" strike="noStrike" cap="none">
                <a:solidFill>
                  <a:srgbClr val="434343"/>
                </a:solidFill>
                <a:latin typeface="Helvetica Neue"/>
                <a:ea typeface="Helvetica Neue"/>
                <a:cs typeface="Helvetica Neue"/>
                <a:sym typeface="Helvetica Neue"/>
              </a:defRPr>
            </a:lvl2pPr>
            <a:lvl3pPr marL="1371600" marR="0" lvl="2" indent="-317500" algn="l" rtl="0">
              <a:spcBef>
                <a:spcPts val="480"/>
              </a:spcBef>
              <a:spcAft>
                <a:spcPts val="0"/>
              </a:spcAft>
              <a:buClr>
                <a:srgbClr val="434343"/>
              </a:buClr>
              <a:buSzPts val="1400"/>
              <a:buFont typeface="Helvetica Neue"/>
              <a:buChar char="•"/>
              <a:defRPr sz="1400" b="1" u="none" strike="noStrike" cap="none">
                <a:solidFill>
                  <a:srgbClr val="434343"/>
                </a:solidFill>
                <a:latin typeface="Helvetica Neue"/>
                <a:ea typeface="Helvetica Neue"/>
                <a:cs typeface="Helvetica Neue"/>
                <a:sym typeface="Helvetica Neue"/>
              </a:defRPr>
            </a:lvl3pPr>
            <a:lvl4pPr marL="1828800" marR="0" lvl="3" indent="-317500" algn="l" rtl="0">
              <a:spcBef>
                <a:spcPts val="400"/>
              </a:spcBef>
              <a:spcAft>
                <a:spcPts val="0"/>
              </a:spcAft>
              <a:buClr>
                <a:srgbClr val="434343"/>
              </a:buClr>
              <a:buSzPts val="1400"/>
              <a:buFont typeface="Helvetica Neue"/>
              <a:buChar char="–"/>
              <a:defRPr sz="1400" b="1" u="none" strike="noStrike" cap="none">
                <a:solidFill>
                  <a:srgbClr val="434343"/>
                </a:solidFill>
                <a:latin typeface="Helvetica Neue"/>
                <a:ea typeface="Helvetica Neue"/>
                <a:cs typeface="Helvetica Neue"/>
                <a:sym typeface="Helvetica Neue"/>
              </a:defRPr>
            </a:lvl4pPr>
            <a:lvl5pPr marL="2286000" marR="0" lvl="4" indent="-317500" algn="l" rtl="0">
              <a:spcBef>
                <a:spcPts val="400"/>
              </a:spcBef>
              <a:spcAft>
                <a:spcPts val="0"/>
              </a:spcAft>
              <a:buClr>
                <a:srgbClr val="434343"/>
              </a:buClr>
              <a:buSzPts val="1400"/>
              <a:buFont typeface="Helvetica Neue"/>
              <a:buChar char="»"/>
              <a:defRPr sz="1400" b="1" u="none" strike="noStrike" cap="none">
                <a:solidFill>
                  <a:srgbClr val="434343"/>
                </a:solidFill>
                <a:latin typeface="Helvetica Neue"/>
                <a:ea typeface="Helvetica Neue"/>
                <a:cs typeface="Helvetica Neue"/>
                <a:sym typeface="Helvetica Neue"/>
              </a:defRPr>
            </a:lvl5pPr>
            <a:lvl6pPr marL="2743200" marR="0" lvl="5" indent="-317500" algn="l" rtl="0">
              <a:spcBef>
                <a:spcPts val="400"/>
              </a:spcBef>
              <a:spcAft>
                <a:spcPts val="0"/>
              </a:spcAft>
              <a:buClr>
                <a:srgbClr val="434343"/>
              </a:buClr>
              <a:buSzPts val="1400"/>
              <a:buFont typeface="Helvetica Neue"/>
              <a:buChar char="•"/>
              <a:defRPr sz="1400" b="1" u="none" strike="noStrike" cap="none">
                <a:solidFill>
                  <a:srgbClr val="434343"/>
                </a:solidFill>
                <a:latin typeface="Helvetica Neue"/>
                <a:ea typeface="Helvetica Neue"/>
                <a:cs typeface="Helvetica Neue"/>
                <a:sym typeface="Helvetica Neue"/>
              </a:defRPr>
            </a:lvl6pPr>
            <a:lvl7pPr marL="3200400" marR="0" lvl="6" indent="-317500" algn="l" rtl="0">
              <a:spcBef>
                <a:spcPts val="400"/>
              </a:spcBef>
              <a:spcAft>
                <a:spcPts val="0"/>
              </a:spcAft>
              <a:buClr>
                <a:srgbClr val="434343"/>
              </a:buClr>
              <a:buSzPts val="1400"/>
              <a:buFont typeface="Helvetica Neue"/>
              <a:buChar char="•"/>
              <a:defRPr sz="1400" b="1" u="none" strike="noStrike" cap="none">
                <a:solidFill>
                  <a:srgbClr val="434343"/>
                </a:solidFill>
                <a:latin typeface="Helvetica Neue"/>
                <a:ea typeface="Helvetica Neue"/>
                <a:cs typeface="Helvetica Neue"/>
                <a:sym typeface="Helvetica Neue"/>
              </a:defRPr>
            </a:lvl7pPr>
            <a:lvl8pPr marL="3657600" marR="0" lvl="7" indent="-317500" algn="l" rtl="0">
              <a:spcBef>
                <a:spcPts val="400"/>
              </a:spcBef>
              <a:spcAft>
                <a:spcPts val="0"/>
              </a:spcAft>
              <a:buClr>
                <a:srgbClr val="434343"/>
              </a:buClr>
              <a:buSzPts val="1400"/>
              <a:buFont typeface="Helvetica Neue"/>
              <a:buChar char="•"/>
              <a:defRPr sz="1400" b="1" u="none" strike="noStrike" cap="none">
                <a:solidFill>
                  <a:srgbClr val="434343"/>
                </a:solidFill>
                <a:latin typeface="Helvetica Neue"/>
                <a:ea typeface="Helvetica Neue"/>
                <a:cs typeface="Helvetica Neue"/>
                <a:sym typeface="Helvetica Neue"/>
              </a:defRPr>
            </a:lvl8pPr>
            <a:lvl9pPr marL="4114800" marR="0" lvl="8" indent="-317500" algn="l" rtl="0">
              <a:spcBef>
                <a:spcPts val="400"/>
              </a:spcBef>
              <a:spcAft>
                <a:spcPts val="0"/>
              </a:spcAft>
              <a:buClr>
                <a:srgbClr val="434343"/>
              </a:buClr>
              <a:buSzPts val="1400"/>
              <a:buFont typeface="Helvetica Neue"/>
              <a:buChar char="•"/>
              <a:defRPr sz="1400" b="1" u="none" strike="noStrike" cap="none">
                <a:solidFill>
                  <a:srgbClr val="434343"/>
                </a:solidFill>
                <a:latin typeface="Helvetica Neue"/>
                <a:ea typeface="Helvetica Neue"/>
                <a:cs typeface="Helvetica Neue"/>
                <a:sym typeface="Helvetica Neue"/>
              </a:defRPr>
            </a:lvl9pPr>
          </a:lstStyle>
          <a:p>
            <a:endParaRPr/>
          </a:p>
        </p:txBody>
      </p:sp>
      <p:sp>
        <p:nvSpPr>
          <p:cNvPr id="17" name="Shape 17"/>
          <p:cNvSpPr txBox="1">
            <a:spLocks noGrp="1"/>
          </p:cNvSpPr>
          <p:nvPr>
            <p:ph type="ctrTitle"/>
          </p:nvPr>
        </p:nvSpPr>
        <p:spPr>
          <a:xfrm>
            <a:off x="179562" y="1553225"/>
            <a:ext cx="8784900" cy="1864200"/>
          </a:xfrm>
          <a:prstGeom prst="rect">
            <a:avLst/>
          </a:prstGeom>
          <a:noFill/>
          <a:ln>
            <a:noFill/>
          </a:ln>
        </p:spPr>
        <p:txBody>
          <a:bodyPr spcFirstLastPara="1" wrap="square" lIns="91425" tIns="91425" rIns="91425" bIns="91425" anchor="ctr" anchorCtr="0"/>
          <a:lstStyle>
            <a:lvl1pPr marL="0" lvl="0" indent="0" rtl="0">
              <a:spcBef>
                <a:spcPts val="0"/>
              </a:spcBef>
              <a:spcAft>
                <a:spcPts val="0"/>
              </a:spcAft>
              <a:buClr>
                <a:srgbClr val="434343"/>
              </a:buClr>
              <a:buSzPts val="3600"/>
              <a:buFont typeface="Garamond"/>
              <a:buNone/>
              <a:defRPr sz="4800" i="1">
                <a:solidFill>
                  <a:srgbClr val="434343"/>
                </a:solidFill>
              </a:defRPr>
            </a:lvl1pPr>
            <a:lvl2pPr marL="0" marR="0" lvl="1" indent="0" algn="ctr" rtl="0">
              <a:spcBef>
                <a:spcPts val="0"/>
              </a:spcBef>
              <a:spcAft>
                <a:spcPts val="0"/>
              </a:spcAft>
              <a:buClr>
                <a:srgbClr val="434343"/>
              </a:buClr>
              <a:buSzPts val="5200"/>
              <a:buNone/>
              <a:defRPr sz="5200" b="0" i="0" u="none" strike="noStrike" cap="none">
                <a:solidFill>
                  <a:srgbClr val="434343"/>
                </a:solidFill>
                <a:latin typeface="Garamond"/>
                <a:ea typeface="Garamond"/>
                <a:cs typeface="Garamond"/>
                <a:sym typeface="Garamond"/>
              </a:defRPr>
            </a:lvl2pPr>
            <a:lvl3pPr marL="0" marR="0" lvl="2" indent="0" algn="ctr" rtl="0">
              <a:spcBef>
                <a:spcPts val="0"/>
              </a:spcBef>
              <a:spcAft>
                <a:spcPts val="0"/>
              </a:spcAft>
              <a:buClr>
                <a:srgbClr val="434343"/>
              </a:buClr>
              <a:buSzPts val="5200"/>
              <a:buNone/>
              <a:defRPr sz="5200" b="0" i="0" u="none" strike="noStrike" cap="none">
                <a:solidFill>
                  <a:srgbClr val="434343"/>
                </a:solidFill>
                <a:latin typeface="Garamond"/>
                <a:ea typeface="Garamond"/>
                <a:cs typeface="Garamond"/>
                <a:sym typeface="Garamond"/>
              </a:defRPr>
            </a:lvl3pPr>
            <a:lvl4pPr marL="0" marR="0" lvl="3" indent="0" algn="ctr" rtl="0">
              <a:spcBef>
                <a:spcPts val="0"/>
              </a:spcBef>
              <a:spcAft>
                <a:spcPts val="0"/>
              </a:spcAft>
              <a:buClr>
                <a:srgbClr val="434343"/>
              </a:buClr>
              <a:buSzPts val="5200"/>
              <a:buNone/>
              <a:defRPr sz="5200" b="0" i="0" u="none" strike="noStrike" cap="none">
                <a:solidFill>
                  <a:srgbClr val="434343"/>
                </a:solidFill>
                <a:latin typeface="Garamond"/>
                <a:ea typeface="Garamond"/>
                <a:cs typeface="Garamond"/>
                <a:sym typeface="Garamond"/>
              </a:defRPr>
            </a:lvl4pPr>
            <a:lvl5pPr marL="0" marR="0" lvl="4" indent="0" algn="ctr" rtl="0">
              <a:spcBef>
                <a:spcPts val="0"/>
              </a:spcBef>
              <a:spcAft>
                <a:spcPts val="0"/>
              </a:spcAft>
              <a:buClr>
                <a:srgbClr val="434343"/>
              </a:buClr>
              <a:buSzPts val="5200"/>
              <a:buNone/>
              <a:defRPr sz="5200" b="0" i="0" u="none" strike="noStrike" cap="none">
                <a:solidFill>
                  <a:srgbClr val="434343"/>
                </a:solidFill>
                <a:latin typeface="Garamond"/>
                <a:ea typeface="Garamond"/>
                <a:cs typeface="Garamond"/>
                <a:sym typeface="Garamond"/>
              </a:defRPr>
            </a:lvl5pPr>
            <a:lvl6pPr marL="457200" marR="0" lvl="5" indent="0" algn="ctr" rtl="0">
              <a:spcBef>
                <a:spcPts val="0"/>
              </a:spcBef>
              <a:spcAft>
                <a:spcPts val="0"/>
              </a:spcAft>
              <a:buClr>
                <a:srgbClr val="434343"/>
              </a:buClr>
              <a:buSzPts val="5200"/>
              <a:buNone/>
              <a:defRPr sz="5200" b="0" i="0" u="none" strike="noStrike" cap="none">
                <a:solidFill>
                  <a:srgbClr val="434343"/>
                </a:solidFill>
                <a:latin typeface="Garamond"/>
                <a:ea typeface="Garamond"/>
                <a:cs typeface="Garamond"/>
                <a:sym typeface="Garamond"/>
              </a:defRPr>
            </a:lvl6pPr>
            <a:lvl7pPr marL="914400" marR="0" lvl="6" indent="0" algn="ctr" rtl="0">
              <a:spcBef>
                <a:spcPts val="0"/>
              </a:spcBef>
              <a:spcAft>
                <a:spcPts val="0"/>
              </a:spcAft>
              <a:buClr>
                <a:srgbClr val="434343"/>
              </a:buClr>
              <a:buSzPts val="5200"/>
              <a:buNone/>
              <a:defRPr sz="5200" b="0" i="0" u="none" strike="noStrike" cap="none">
                <a:solidFill>
                  <a:srgbClr val="434343"/>
                </a:solidFill>
                <a:latin typeface="Garamond"/>
                <a:ea typeface="Garamond"/>
                <a:cs typeface="Garamond"/>
                <a:sym typeface="Garamond"/>
              </a:defRPr>
            </a:lvl7pPr>
            <a:lvl8pPr marL="1371600" marR="0" lvl="7" indent="0" algn="ctr" rtl="0">
              <a:spcBef>
                <a:spcPts val="0"/>
              </a:spcBef>
              <a:spcAft>
                <a:spcPts val="0"/>
              </a:spcAft>
              <a:buClr>
                <a:srgbClr val="434343"/>
              </a:buClr>
              <a:buSzPts val="5200"/>
              <a:buNone/>
              <a:defRPr sz="5200" b="0" i="0" u="none" strike="noStrike" cap="none">
                <a:solidFill>
                  <a:srgbClr val="434343"/>
                </a:solidFill>
                <a:latin typeface="Garamond"/>
                <a:ea typeface="Garamond"/>
                <a:cs typeface="Garamond"/>
                <a:sym typeface="Garamond"/>
              </a:defRPr>
            </a:lvl8pPr>
            <a:lvl9pPr marL="1828800" marR="0" lvl="8" indent="0" algn="ctr" rtl="0">
              <a:spcBef>
                <a:spcPts val="0"/>
              </a:spcBef>
              <a:spcAft>
                <a:spcPts val="0"/>
              </a:spcAft>
              <a:buClr>
                <a:srgbClr val="434343"/>
              </a:buClr>
              <a:buSzPts val="5200"/>
              <a:buNone/>
              <a:defRPr sz="5200" b="0" i="0" u="none" strike="noStrike" cap="none">
                <a:solidFill>
                  <a:srgbClr val="434343"/>
                </a:solidFill>
                <a:latin typeface="Garamond"/>
                <a:ea typeface="Garamond"/>
                <a:cs typeface="Garamond"/>
                <a:sym typeface="Garamond"/>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mp; Text">
  <p:cSld name="CUSTOM_1">
    <p:spTree>
      <p:nvGrpSpPr>
        <p:cNvPr id="1" name="Shape 23"/>
        <p:cNvGrpSpPr/>
        <p:nvPr/>
      </p:nvGrpSpPr>
      <p:grpSpPr>
        <a:xfrm>
          <a:off x="0" y="0"/>
          <a:ext cx="0" cy="0"/>
          <a:chOff x="0" y="0"/>
          <a:chExt cx="0" cy="0"/>
        </a:xfrm>
      </p:grpSpPr>
      <p:sp>
        <p:nvSpPr>
          <p:cNvPr id="24" name="Shape 24"/>
          <p:cNvSpPr txBox="1">
            <a:spLocks noGrp="1"/>
          </p:cNvSpPr>
          <p:nvPr>
            <p:ph type="body" idx="1" hasCustomPrompt="1"/>
          </p:nvPr>
        </p:nvSpPr>
        <p:spPr>
          <a:xfrm>
            <a:off x="370650" y="1059582"/>
            <a:ext cx="8385000" cy="1226459"/>
          </a:xfrm>
          <a:prstGeom prst="rect">
            <a:avLst/>
          </a:prstGeom>
          <a:noFill/>
          <a:ln>
            <a:noFill/>
          </a:ln>
        </p:spPr>
        <p:txBody>
          <a:bodyPr spcFirstLastPara="1" wrap="square" lIns="91425" tIns="91425" rIns="91425" bIns="91425" anchor="t" anchorCtr="0">
            <a:normAutofit/>
          </a:bodyPr>
          <a:lstStyle>
            <a:lvl1pPr marL="457200" marR="0" lvl="0" indent="-323850" algn="l" rtl="0">
              <a:lnSpc>
                <a:spcPct val="115000"/>
              </a:lnSpc>
              <a:spcBef>
                <a:spcPts val="300"/>
              </a:spcBef>
              <a:spcAft>
                <a:spcPts val="0"/>
              </a:spcAft>
              <a:buClr>
                <a:srgbClr val="434343"/>
              </a:buClr>
              <a:buSzPts val="1500"/>
              <a:buFont typeface="Courier New" panose="02070309020205020404" pitchFamily="49" charset="0"/>
              <a:buChar char="o"/>
              <a:defRPr sz="2000" b="1" u="none" strike="noStrike" cap="none">
                <a:solidFill>
                  <a:srgbClr val="434343"/>
                </a:solidFill>
                <a:latin typeface="+mn-lt"/>
                <a:ea typeface="Helvetica Neue"/>
                <a:cs typeface="Helvetica Neue"/>
                <a:sym typeface="Helvetica Neue"/>
              </a:defRPr>
            </a:lvl1pPr>
            <a:lvl2pPr marL="876300" marR="0" lvl="1" indent="-285750" algn="l" rtl="0">
              <a:lnSpc>
                <a:spcPct val="115000"/>
              </a:lnSpc>
              <a:spcBef>
                <a:spcPts val="560"/>
              </a:spcBef>
              <a:spcAft>
                <a:spcPts val="0"/>
              </a:spcAft>
              <a:buClr>
                <a:srgbClr val="434343"/>
              </a:buClr>
              <a:buSzPts val="1500"/>
              <a:buFont typeface="Wingdings" panose="05000000000000000000" pitchFamily="2" charset="2"/>
              <a:buChar char="Ø"/>
              <a:defRPr sz="1600" u="none" strike="noStrike" cap="none">
                <a:solidFill>
                  <a:srgbClr val="434343"/>
                </a:solidFill>
                <a:latin typeface="+mn-lt"/>
                <a:ea typeface="Helvetica Neue"/>
                <a:cs typeface="Helvetica Neue"/>
                <a:sym typeface="Helvetica Neue"/>
              </a:defRPr>
            </a:lvl2pPr>
            <a:lvl3pPr marL="1371600" marR="0" lvl="2" indent="-323850" algn="l" rtl="0">
              <a:lnSpc>
                <a:spcPct val="115000"/>
              </a:lnSpc>
              <a:spcBef>
                <a:spcPts val="480"/>
              </a:spcBef>
              <a:spcAft>
                <a:spcPts val="0"/>
              </a:spcAft>
              <a:buClr>
                <a:srgbClr val="434343"/>
              </a:buClr>
              <a:buSzPts val="1500"/>
              <a:buFont typeface="Wingdings" panose="05000000000000000000" pitchFamily="2" charset="2"/>
              <a:buChar char="ü"/>
              <a:defRPr sz="1400" u="none" strike="noStrike" cap="none">
                <a:solidFill>
                  <a:srgbClr val="434343"/>
                </a:solidFill>
                <a:latin typeface="+mn-lt"/>
                <a:ea typeface="Helvetica Neue"/>
                <a:cs typeface="Helvetica Neue"/>
                <a:sym typeface="Helvetica Neue"/>
              </a:defRPr>
            </a:lvl3pPr>
            <a:lvl4pPr marL="1828800" marR="0" lvl="3" indent="-323850" algn="l" rtl="0">
              <a:lnSpc>
                <a:spcPct val="115000"/>
              </a:lnSpc>
              <a:spcBef>
                <a:spcPts val="400"/>
              </a:spcBef>
              <a:spcAft>
                <a:spcPts val="0"/>
              </a:spcAft>
              <a:buClr>
                <a:srgbClr val="434343"/>
              </a:buClr>
              <a:buSzPts val="1500"/>
              <a:buFont typeface="Helvetica Neue"/>
              <a:buChar char="●"/>
              <a:defRPr sz="1500" u="none" strike="noStrike" cap="none">
                <a:solidFill>
                  <a:srgbClr val="434343"/>
                </a:solidFill>
                <a:latin typeface="Helvetica Neue"/>
                <a:ea typeface="Helvetica Neue"/>
                <a:cs typeface="Helvetica Neue"/>
                <a:sym typeface="Helvetica Neue"/>
              </a:defRPr>
            </a:lvl4pPr>
            <a:lvl5pPr marL="2286000" marR="0" lvl="4" indent="-323850" algn="l" rtl="0">
              <a:lnSpc>
                <a:spcPct val="115000"/>
              </a:lnSpc>
              <a:spcBef>
                <a:spcPts val="400"/>
              </a:spcBef>
              <a:spcAft>
                <a:spcPts val="0"/>
              </a:spcAft>
              <a:buClr>
                <a:srgbClr val="434343"/>
              </a:buClr>
              <a:buSzPts val="1500"/>
              <a:buFont typeface="Helvetica Neue"/>
              <a:buChar char="○"/>
              <a:defRPr sz="1500" u="none" strike="noStrike" cap="none">
                <a:solidFill>
                  <a:srgbClr val="434343"/>
                </a:solidFill>
                <a:latin typeface="Helvetica Neue"/>
                <a:ea typeface="Helvetica Neue"/>
                <a:cs typeface="Helvetica Neue"/>
                <a:sym typeface="Helvetica Neue"/>
              </a:defRPr>
            </a:lvl5pPr>
            <a:lvl6pPr marL="2743200" marR="0" lvl="5" indent="-323850" algn="l" rtl="0">
              <a:lnSpc>
                <a:spcPct val="115000"/>
              </a:lnSpc>
              <a:spcBef>
                <a:spcPts val="400"/>
              </a:spcBef>
              <a:spcAft>
                <a:spcPts val="0"/>
              </a:spcAft>
              <a:buClr>
                <a:srgbClr val="434343"/>
              </a:buClr>
              <a:buSzPts val="1500"/>
              <a:buFont typeface="Helvetica Neue"/>
              <a:buChar char="■"/>
              <a:defRPr sz="1500" u="none" strike="noStrike" cap="none">
                <a:solidFill>
                  <a:srgbClr val="434343"/>
                </a:solidFill>
                <a:latin typeface="Helvetica Neue"/>
                <a:ea typeface="Helvetica Neue"/>
                <a:cs typeface="Helvetica Neue"/>
                <a:sym typeface="Helvetica Neue"/>
              </a:defRPr>
            </a:lvl6pPr>
            <a:lvl7pPr marL="3200400" marR="0" lvl="6" indent="-323850" algn="l" rtl="0">
              <a:lnSpc>
                <a:spcPct val="115000"/>
              </a:lnSpc>
              <a:spcBef>
                <a:spcPts val="400"/>
              </a:spcBef>
              <a:spcAft>
                <a:spcPts val="0"/>
              </a:spcAft>
              <a:buClr>
                <a:srgbClr val="434343"/>
              </a:buClr>
              <a:buSzPts val="1500"/>
              <a:buFont typeface="Helvetica Neue"/>
              <a:buChar char="●"/>
              <a:defRPr sz="1500" u="none" strike="noStrike" cap="none">
                <a:solidFill>
                  <a:srgbClr val="434343"/>
                </a:solidFill>
                <a:latin typeface="Helvetica Neue"/>
                <a:ea typeface="Helvetica Neue"/>
                <a:cs typeface="Helvetica Neue"/>
                <a:sym typeface="Helvetica Neue"/>
              </a:defRPr>
            </a:lvl7pPr>
            <a:lvl8pPr marL="3657600" marR="0" lvl="7" indent="-323850" algn="l" rtl="0">
              <a:lnSpc>
                <a:spcPct val="115000"/>
              </a:lnSpc>
              <a:spcBef>
                <a:spcPts val="400"/>
              </a:spcBef>
              <a:spcAft>
                <a:spcPts val="0"/>
              </a:spcAft>
              <a:buClr>
                <a:srgbClr val="434343"/>
              </a:buClr>
              <a:buSzPts val="1500"/>
              <a:buFont typeface="Helvetica Neue"/>
              <a:buChar char="○"/>
              <a:defRPr sz="1500" u="none" strike="noStrike" cap="none">
                <a:solidFill>
                  <a:srgbClr val="434343"/>
                </a:solidFill>
                <a:latin typeface="Helvetica Neue"/>
                <a:ea typeface="Helvetica Neue"/>
                <a:cs typeface="Helvetica Neue"/>
                <a:sym typeface="Helvetica Neue"/>
              </a:defRPr>
            </a:lvl8pPr>
            <a:lvl9pPr marL="4114800" marR="0" lvl="8" indent="-323850" algn="l" rtl="0">
              <a:lnSpc>
                <a:spcPct val="115000"/>
              </a:lnSpc>
              <a:spcBef>
                <a:spcPts val="400"/>
              </a:spcBef>
              <a:spcAft>
                <a:spcPts val="0"/>
              </a:spcAft>
              <a:buClr>
                <a:srgbClr val="434343"/>
              </a:buClr>
              <a:buSzPts val="1500"/>
              <a:buFont typeface="Helvetica Neue"/>
              <a:buChar char="■"/>
              <a:defRPr sz="1500" u="none" strike="noStrike" cap="none">
                <a:solidFill>
                  <a:srgbClr val="434343"/>
                </a:solidFill>
                <a:latin typeface="Helvetica Neue"/>
                <a:ea typeface="Helvetica Neue"/>
                <a:cs typeface="Helvetica Neue"/>
                <a:sym typeface="Helvetica Neue"/>
              </a:defRPr>
            </a:lvl9pPr>
          </a:lstStyle>
          <a:p>
            <a:r>
              <a:rPr lang="sl-SI" dirty="0" err="1" smtClean="0"/>
              <a:t>Asd</a:t>
            </a:r>
            <a:endParaRPr lang="sl-SI" dirty="0" smtClean="0"/>
          </a:p>
          <a:p>
            <a:pPr lvl="1"/>
            <a:r>
              <a:rPr lang="sl-SI" dirty="0" err="1" smtClean="0"/>
              <a:t>Asdd</a:t>
            </a:r>
            <a:endParaRPr lang="sl-SI" dirty="0" smtClean="0"/>
          </a:p>
          <a:p>
            <a:pPr lvl="2"/>
            <a:r>
              <a:rPr lang="sl-SI" dirty="0" err="1" smtClean="0"/>
              <a:t>ewe</a:t>
            </a:r>
            <a:endParaRPr lang="sl-SI" dirty="0" smtClean="0"/>
          </a:p>
          <a:p>
            <a:pPr lvl="1"/>
            <a:endParaRPr dirty="0"/>
          </a:p>
        </p:txBody>
      </p:sp>
      <p:sp>
        <p:nvSpPr>
          <p:cNvPr id="25" name="Shape 25"/>
          <p:cNvSpPr txBox="1">
            <a:spLocks noGrp="1"/>
          </p:cNvSpPr>
          <p:nvPr>
            <p:ph type="title"/>
          </p:nvPr>
        </p:nvSpPr>
        <p:spPr>
          <a:xfrm>
            <a:off x="370650" y="296250"/>
            <a:ext cx="8385000" cy="72870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Clr>
                <a:srgbClr val="434343"/>
              </a:buClr>
              <a:buSzPts val="2800"/>
              <a:buFont typeface="Garamond"/>
              <a:buNone/>
              <a:defRPr sz="3600" b="1" i="1" u="none" strike="noStrike" cap="none">
                <a:solidFill>
                  <a:srgbClr val="002060"/>
                </a:solidFill>
              </a:defRPr>
            </a:lvl1pPr>
            <a:lvl2pPr marL="0" marR="0" lvl="1" indent="0" algn="ctr" rtl="0">
              <a:spcBef>
                <a:spcPts val="0"/>
              </a:spcBef>
              <a:spcAft>
                <a:spcPts val="0"/>
              </a:spcAft>
              <a:buClr>
                <a:srgbClr val="434343"/>
              </a:buClr>
              <a:buSzPts val="2800"/>
              <a:buFont typeface="Gentium Book Basic"/>
              <a:buNone/>
              <a:defRPr sz="2800" i="0" u="none" strike="noStrike" cap="none">
                <a:solidFill>
                  <a:srgbClr val="434343"/>
                </a:solidFill>
                <a:latin typeface="Gentium Book Basic"/>
                <a:ea typeface="Gentium Book Basic"/>
                <a:cs typeface="Gentium Book Basic"/>
                <a:sym typeface="Gentium Book Basic"/>
              </a:defRPr>
            </a:lvl2pPr>
            <a:lvl3pPr marL="0" marR="0" lvl="2" indent="0" algn="ctr" rtl="0">
              <a:spcBef>
                <a:spcPts val="0"/>
              </a:spcBef>
              <a:spcAft>
                <a:spcPts val="0"/>
              </a:spcAft>
              <a:buClr>
                <a:srgbClr val="434343"/>
              </a:buClr>
              <a:buSzPts val="2800"/>
              <a:buFont typeface="Gentium Book Basic"/>
              <a:buNone/>
              <a:defRPr sz="2800" i="0" u="none" strike="noStrike" cap="none">
                <a:solidFill>
                  <a:srgbClr val="434343"/>
                </a:solidFill>
                <a:latin typeface="Gentium Book Basic"/>
                <a:ea typeface="Gentium Book Basic"/>
                <a:cs typeface="Gentium Book Basic"/>
                <a:sym typeface="Gentium Book Basic"/>
              </a:defRPr>
            </a:lvl3pPr>
            <a:lvl4pPr marL="0" marR="0" lvl="3" indent="0" algn="ctr" rtl="0">
              <a:spcBef>
                <a:spcPts val="0"/>
              </a:spcBef>
              <a:spcAft>
                <a:spcPts val="0"/>
              </a:spcAft>
              <a:buClr>
                <a:srgbClr val="434343"/>
              </a:buClr>
              <a:buSzPts val="2800"/>
              <a:buFont typeface="Gentium Book Basic"/>
              <a:buNone/>
              <a:defRPr sz="2800" i="0" u="none" strike="noStrike" cap="none">
                <a:solidFill>
                  <a:srgbClr val="434343"/>
                </a:solidFill>
                <a:latin typeface="Gentium Book Basic"/>
                <a:ea typeface="Gentium Book Basic"/>
                <a:cs typeface="Gentium Book Basic"/>
                <a:sym typeface="Gentium Book Basic"/>
              </a:defRPr>
            </a:lvl4pPr>
            <a:lvl5pPr marL="0" marR="0" lvl="4" indent="0" algn="ctr" rtl="0">
              <a:spcBef>
                <a:spcPts val="0"/>
              </a:spcBef>
              <a:spcAft>
                <a:spcPts val="0"/>
              </a:spcAft>
              <a:buClr>
                <a:srgbClr val="434343"/>
              </a:buClr>
              <a:buSzPts val="2800"/>
              <a:buFont typeface="Gentium Book Basic"/>
              <a:buNone/>
              <a:defRPr sz="2800" i="0" u="none" strike="noStrike" cap="none">
                <a:solidFill>
                  <a:srgbClr val="434343"/>
                </a:solidFill>
                <a:latin typeface="Gentium Book Basic"/>
                <a:ea typeface="Gentium Book Basic"/>
                <a:cs typeface="Gentium Book Basic"/>
                <a:sym typeface="Gentium Book Basic"/>
              </a:defRPr>
            </a:lvl5pPr>
            <a:lvl6pPr marL="457200" marR="0" lvl="5" indent="0" algn="ctr" rtl="0">
              <a:spcBef>
                <a:spcPts val="0"/>
              </a:spcBef>
              <a:spcAft>
                <a:spcPts val="0"/>
              </a:spcAft>
              <a:buClr>
                <a:srgbClr val="434343"/>
              </a:buClr>
              <a:buSzPts val="2800"/>
              <a:buFont typeface="Gentium Book Basic"/>
              <a:buNone/>
              <a:defRPr sz="2800" i="0" u="none" strike="noStrike" cap="none">
                <a:solidFill>
                  <a:srgbClr val="434343"/>
                </a:solidFill>
                <a:latin typeface="Gentium Book Basic"/>
                <a:ea typeface="Gentium Book Basic"/>
                <a:cs typeface="Gentium Book Basic"/>
                <a:sym typeface="Gentium Book Basic"/>
              </a:defRPr>
            </a:lvl6pPr>
            <a:lvl7pPr marL="914400" marR="0" lvl="6" indent="0" algn="ctr" rtl="0">
              <a:spcBef>
                <a:spcPts val="0"/>
              </a:spcBef>
              <a:spcAft>
                <a:spcPts val="0"/>
              </a:spcAft>
              <a:buClr>
                <a:srgbClr val="434343"/>
              </a:buClr>
              <a:buSzPts val="2800"/>
              <a:buFont typeface="Gentium Book Basic"/>
              <a:buNone/>
              <a:defRPr sz="2800" i="0" u="none" strike="noStrike" cap="none">
                <a:solidFill>
                  <a:srgbClr val="434343"/>
                </a:solidFill>
                <a:latin typeface="Gentium Book Basic"/>
                <a:ea typeface="Gentium Book Basic"/>
                <a:cs typeface="Gentium Book Basic"/>
                <a:sym typeface="Gentium Book Basic"/>
              </a:defRPr>
            </a:lvl7pPr>
            <a:lvl8pPr marL="1371600" marR="0" lvl="7" indent="0" algn="ctr" rtl="0">
              <a:spcBef>
                <a:spcPts val="0"/>
              </a:spcBef>
              <a:spcAft>
                <a:spcPts val="0"/>
              </a:spcAft>
              <a:buClr>
                <a:srgbClr val="434343"/>
              </a:buClr>
              <a:buSzPts val="2800"/>
              <a:buFont typeface="Gentium Book Basic"/>
              <a:buNone/>
              <a:defRPr sz="2800" i="0" u="none" strike="noStrike" cap="none">
                <a:solidFill>
                  <a:srgbClr val="434343"/>
                </a:solidFill>
                <a:latin typeface="Gentium Book Basic"/>
                <a:ea typeface="Gentium Book Basic"/>
                <a:cs typeface="Gentium Book Basic"/>
                <a:sym typeface="Gentium Book Basic"/>
              </a:defRPr>
            </a:lvl8pPr>
            <a:lvl9pPr marL="1828800" marR="0" lvl="8" indent="0" algn="ctr" rtl="0">
              <a:spcBef>
                <a:spcPts val="0"/>
              </a:spcBef>
              <a:spcAft>
                <a:spcPts val="0"/>
              </a:spcAft>
              <a:buClr>
                <a:srgbClr val="434343"/>
              </a:buClr>
              <a:buSzPts val="2800"/>
              <a:buFont typeface="Gentium Book Basic"/>
              <a:buNone/>
              <a:defRPr sz="2800" i="0" u="none" strike="noStrike" cap="none">
                <a:solidFill>
                  <a:srgbClr val="434343"/>
                </a:solidFill>
                <a:latin typeface="Gentium Book Basic"/>
                <a:ea typeface="Gentium Book Basic"/>
                <a:cs typeface="Gentium Book Basic"/>
                <a:sym typeface="Gentium Book Basic"/>
              </a:defRPr>
            </a:lvl9pPr>
          </a:lstStyle>
          <a:p>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4">
                                            <p:txEl>
                                              <p:pRg st="0" end="0"/>
                                            </p:txEl>
                                          </p:spTgt>
                                        </p:tgtEl>
                                        <p:attrNameLst>
                                          <p:attrName>ppt_c</p:attrName>
                                        </p:attrNameLst>
                                      </p:cBhvr>
                                      <p:to>
                                        <a:srgbClr val="969696"/>
                                      </p:to>
                                    </p:animClr>
                                  </p:subTnLst>
                                </p:cTn>
                              </p:par>
                              <p:par>
                                <p:cTn id="7" presetID="1" presetClass="entr" presetSubtype="0" fill="hold" grpId="0" nodeType="withEffect">
                                  <p:stCondLst>
                                    <p:cond delay="0"/>
                                  </p:stCondLst>
                                  <p:childTnLst>
                                    <p:set>
                                      <p:cBhvr>
                                        <p:cTn id="8" dur="1" fill="hold">
                                          <p:stCondLst>
                                            <p:cond delay="0"/>
                                          </p:stCondLst>
                                        </p:cTn>
                                        <p:tgtEl>
                                          <p:spTgt spid="24">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24">
                                            <p:txEl>
                                              <p:pRg st="1" end="1"/>
                                            </p:txEl>
                                          </p:spTgt>
                                        </p:tgtEl>
                                        <p:attrNameLst>
                                          <p:attrName>ppt_c</p:attrName>
                                        </p:attrNameLst>
                                      </p:cBhvr>
                                      <p:to>
                                        <a:srgbClr val="969696"/>
                                      </p:to>
                                    </p:animClr>
                                  </p:subTnLst>
                                </p:cTn>
                              </p:par>
                              <p:par>
                                <p:cTn id="9" presetID="1" presetClass="entr" presetSubtype="0" fill="hold" grpId="0" nodeType="withEffect">
                                  <p:stCondLst>
                                    <p:cond delay="0"/>
                                  </p:stCondLst>
                                  <p:childTnLst>
                                    <p:set>
                                      <p:cBhvr>
                                        <p:cTn id="10" dur="1" fill="hold">
                                          <p:stCondLst>
                                            <p:cond delay="0"/>
                                          </p:stCondLst>
                                        </p:cTn>
                                        <p:tgtEl>
                                          <p:spTgt spid="24">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24">
                                            <p:txEl>
                                              <p:pRg st="2" end="2"/>
                                            </p:txEl>
                                          </p:spTgt>
                                        </p:tgtEl>
                                        <p:attrNameLst>
                                          <p:attrName>ppt_c</p:attrName>
                                        </p:attrNameLst>
                                      </p:cBhvr>
                                      <p:to>
                                        <a:srgbClr val="96969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uiExpand="1" build="p">
        <p:tmplLst>
          <p:tmpl lvl="1">
            <p:tnLst>
              <p:par>
                <p:cTn presetID="1" presetClass="entr" presetSubtype="0" fill="hold" nodeType="clickEffect">
                  <p:stCondLst>
                    <p:cond delay="0"/>
                  </p:stCondLst>
                  <p:childTnLst>
                    <p:set>
                      <p:cBhvr>
                        <p:cTn dur="1" fill="hold">
                          <p:stCondLst>
                            <p:cond delay="0"/>
                          </p:stCondLst>
                        </p:cTn>
                        <p:tgtEl>
                          <p:spTgt spid="24"/>
                        </p:tgtEl>
                        <p:attrNameLst>
                          <p:attrName>style.visibility</p:attrName>
                        </p:attrNameLst>
                      </p:cBhvr>
                      <p:to>
                        <p:strVal val="visible"/>
                      </p:to>
                    </p:set>
                  </p:childTnLst>
                  <p:subTnLst>
                    <p:animClr clrSpc="rgb" dir="cw">
                      <p:cBhvr override="childStyle">
                        <p:cTn dur="1" fill="hold" display="0" masterRel="nextClick" afterEffect="1"/>
                        <p:tgtEl>
                          <p:spTgt spid="24"/>
                        </p:tgtEl>
                        <p:attrNameLst>
                          <p:attrName>ppt_c</p:attrName>
                        </p:attrNameLst>
                      </p:cBhvr>
                      <p:to>
                        <a:srgbClr val="969696"/>
                      </p:to>
                    </p:animClr>
                  </p:subTnLst>
                </p:cTn>
              </p:par>
            </p:tnLst>
          </p:tmpl>
          <p:tmpl lvl="2">
            <p:tnLst>
              <p:par>
                <p:cTn presetID="1" presetClass="entr" presetSubtype="0" fill="hold" nodeType="withEffect">
                  <p:stCondLst>
                    <p:cond delay="0"/>
                  </p:stCondLst>
                  <p:childTnLst>
                    <p:set>
                      <p:cBhvr>
                        <p:cTn dur="1" fill="hold">
                          <p:stCondLst>
                            <p:cond delay="0"/>
                          </p:stCondLst>
                        </p:cTn>
                        <p:tgtEl>
                          <p:spTgt spid="24"/>
                        </p:tgtEl>
                        <p:attrNameLst>
                          <p:attrName>style.visibility</p:attrName>
                        </p:attrNameLst>
                      </p:cBhvr>
                      <p:to>
                        <p:strVal val="visible"/>
                      </p:to>
                    </p:set>
                  </p:childTnLst>
                  <p:subTnLst>
                    <p:animClr clrSpc="rgb" dir="cw">
                      <p:cBhvr override="childStyle">
                        <p:cTn dur="1" fill="hold" display="0" masterRel="nextClick" afterEffect="1"/>
                        <p:tgtEl>
                          <p:spTgt spid="24"/>
                        </p:tgtEl>
                        <p:attrNameLst>
                          <p:attrName>ppt_c</p:attrName>
                        </p:attrNameLst>
                      </p:cBhvr>
                      <p:to>
                        <a:srgbClr val="969696"/>
                      </p:to>
                    </p:animClr>
                  </p:subTnLst>
                </p:cTn>
              </p:par>
            </p:tnLst>
          </p:tmpl>
          <p:tmpl lvl="3">
            <p:tnLst>
              <p:par>
                <p:cTn presetID="1" presetClass="entr" presetSubtype="0" fill="hold" nodeType="withEffect">
                  <p:stCondLst>
                    <p:cond delay="0"/>
                  </p:stCondLst>
                  <p:childTnLst>
                    <p:set>
                      <p:cBhvr>
                        <p:cTn dur="1" fill="hold">
                          <p:stCondLst>
                            <p:cond delay="0"/>
                          </p:stCondLst>
                        </p:cTn>
                        <p:tgtEl>
                          <p:spTgt spid="24"/>
                        </p:tgtEl>
                        <p:attrNameLst>
                          <p:attrName>style.visibility</p:attrName>
                        </p:attrNameLst>
                      </p:cBhvr>
                      <p:to>
                        <p:strVal val="visible"/>
                      </p:to>
                    </p:set>
                  </p:childTnLst>
                  <p:subTnLst>
                    <p:animClr clrSpc="rgb" dir="cw">
                      <p:cBhvr override="childStyle">
                        <p:cTn dur="1" fill="hold" display="0" masterRel="nextClick" afterEffect="1"/>
                        <p:tgtEl>
                          <p:spTgt spid="24"/>
                        </p:tgtEl>
                        <p:attrNameLst>
                          <p:attrName>ppt_c</p:attrName>
                        </p:attrNameLst>
                      </p:cBhvr>
                      <p:to>
                        <a:srgbClr val="969696"/>
                      </p:to>
                    </p:animClr>
                  </p:sub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mp; Two Column Text ">
  <p:cSld name="CUSTOM_1_3">
    <p:spTree>
      <p:nvGrpSpPr>
        <p:cNvPr id="1" name="Shape 26"/>
        <p:cNvGrpSpPr/>
        <p:nvPr/>
      </p:nvGrpSpPr>
      <p:grpSpPr>
        <a:xfrm>
          <a:off x="0" y="0"/>
          <a:ext cx="0" cy="0"/>
          <a:chOff x="0" y="0"/>
          <a:chExt cx="0" cy="0"/>
        </a:xfrm>
      </p:grpSpPr>
      <p:sp>
        <p:nvSpPr>
          <p:cNvPr id="27" name="Shape 27"/>
          <p:cNvSpPr txBox="1">
            <a:spLocks noGrp="1"/>
          </p:cNvSpPr>
          <p:nvPr>
            <p:ph type="body" idx="1"/>
          </p:nvPr>
        </p:nvSpPr>
        <p:spPr>
          <a:xfrm>
            <a:off x="370650" y="1236175"/>
            <a:ext cx="3966300" cy="3611100"/>
          </a:xfrm>
          <a:prstGeom prst="rect">
            <a:avLst/>
          </a:prstGeom>
          <a:noFill/>
          <a:ln>
            <a:noFill/>
          </a:ln>
        </p:spPr>
        <p:txBody>
          <a:bodyPr spcFirstLastPara="1" wrap="square" lIns="91425" tIns="91425" rIns="91425" bIns="91425" anchor="t" anchorCtr="0"/>
          <a:lstStyle>
            <a:lvl1pPr marL="457200" marR="0" lvl="0" indent="-228600" algn="l" rtl="0">
              <a:lnSpc>
                <a:spcPct val="115000"/>
              </a:lnSpc>
              <a:spcBef>
                <a:spcPts val="300"/>
              </a:spcBef>
              <a:spcAft>
                <a:spcPts val="0"/>
              </a:spcAft>
              <a:buClr>
                <a:srgbClr val="434343"/>
              </a:buClr>
              <a:buSzPts val="1500"/>
              <a:buFont typeface="Helvetica Neue"/>
              <a:buNone/>
              <a:defRPr sz="1500" u="none" strike="noStrike" cap="none">
                <a:solidFill>
                  <a:srgbClr val="434343"/>
                </a:solidFill>
                <a:latin typeface="Helvetica Neue"/>
                <a:ea typeface="Helvetica Neue"/>
                <a:cs typeface="Helvetica Neue"/>
                <a:sym typeface="Helvetica Neue"/>
              </a:defRPr>
            </a:lvl1pPr>
            <a:lvl2pPr marL="914400" marR="0" lvl="1" indent="-323850" algn="l" rtl="0">
              <a:lnSpc>
                <a:spcPct val="115000"/>
              </a:lnSpc>
              <a:spcBef>
                <a:spcPts val="560"/>
              </a:spcBef>
              <a:spcAft>
                <a:spcPts val="0"/>
              </a:spcAft>
              <a:buClr>
                <a:srgbClr val="434343"/>
              </a:buClr>
              <a:buSzPts val="1500"/>
              <a:buFont typeface="Helvetica Neue"/>
              <a:buChar char="–"/>
              <a:defRPr sz="1500" u="none" strike="noStrike" cap="none">
                <a:solidFill>
                  <a:srgbClr val="434343"/>
                </a:solidFill>
                <a:latin typeface="Helvetica Neue"/>
                <a:ea typeface="Helvetica Neue"/>
                <a:cs typeface="Helvetica Neue"/>
                <a:sym typeface="Helvetica Neue"/>
              </a:defRPr>
            </a:lvl2pPr>
            <a:lvl3pPr marL="1371600" marR="0" lvl="2" indent="-323850" algn="l" rtl="0">
              <a:lnSpc>
                <a:spcPct val="115000"/>
              </a:lnSpc>
              <a:spcBef>
                <a:spcPts val="480"/>
              </a:spcBef>
              <a:spcAft>
                <a:spcPts val="0"/>
              </a:spcAft>
              <a:buClr>
                <a:srgbClr val="434343"/>
              </a:buClr>
              <a:buSzPts val="1500"/>
              <a:buFont typeface="Helvetica Neue"/>
              <a:buChar char="•"/>
              <a:defRPr sz="1500" u="none" strike="noStrike" cap="none">
                <a:solidFill>
                  <a:srgbClr val="434343"/>
                </a:solidFill>
                <a:latin typeface="Helvetica Neue"/>
                <a:ea typeface="Helvetica Neue"/>
                <a:cs typeface="Helvetica Neue"/>
                <a:sym typeface="Helvetica Neue"/>
              </a:defRPr>
            </a:lvl3pPr>
            <a:lvl4pPr marL="1828800" marR="0" lvl="3" indent="-323850" algn="l" rtl="0">
              <a:lnSpc>
                <a:spcPct val="115000"/>
              </a:lnSpc>
              <a:spcBef>
                <a:spcPts val="400"/>
              </a:spcBef>
              <a:spcAft>
                <a:spcPts val="0"/>
              </a:spcAft>
              <a:buClr>
                <a:srgbClr val="434343"/>
              </a:buClr>
              <a:buSzPts val="1500"/>
              <a:buFont typeface="Helvetica Neue"/>
              <a:buChar char="–"/>
              <a:defRPr sz="1500" u="none" strike="noStrike" cap="none">
                <a:solidFill>
                  <a:srgbClr val="434343"/>
                </a:solidFill>
                <a:latin typeface="Helvetica Neue"/>
                <a:ea typeface="Helvetica Neue"/>
                <a:cs typeface="Helvetica Neue"/>
                <a:sym typeface="Helvetica Neue"/>
              </a:defRPr>
            </a:lvl4pPr>
            <a:lvl5pPr marL="2286000" marR="0" lvl="4" indent="-323850" algn="l" rtl="0">
              <a:lnSpc>
                <a:spcPct val="115000"/>
              </a:lnSpc>
              <a:spcBef>
                <a:spcPts val="400"/>
              </a:spcBef>
              <a:spcAft>
                <a:spcPts val="0"/>
              </a:spcAft>
              <a:buClr>
                <a:srgbClr val="434343"/>
              </a:buClr>
              <a:buSzPts val="1500"/>
              <a:buFont typeface="Helvetica Neue"/>
              <a:buChar char="»"/>
              <a:defRPr sz="1500" u="none" strike="noStrike" cap="none">
                <a:solidFill>
                  <a:srgbClr val="434343"/>
                </a:solidFill>
                <a:latin typeface="Helvetica Neue"/>
                <a:ea typeface="Helvetica Neue"/>
                <a:cs typeface="Helvetica Neue"/>
                <a:sym typeface="Helvetica Neue"/>
              </a:defRPr>
            </a:lvl5pPr>
            <a:lvl6pPr marL="2743200" marR="0" lvl="5" indent="-323850" algn="l" rtl="0">
              <a:lnSpc>
                <a:spcPct val="115000"/>
              </a:lnSpc>
              <a:spcBef>
                <a:spcPts val="400"/>
              </a:spcBef>
              <a:spcAft>
                <a:spcPts val="0"/>
              </a:spcAft>
              <a:buClr>
                <a:srgbClr val="434343"/>
              </a:buClr>
              <a:buSzPts val="1500"/>
              <a:buFont typeface="Helvetica Neue"/>
              <a:buChar char="•"/>
              <a:defRPr sz="1500" u="none" strike="noStrike" cap="none">
                <a:solidFill>
                  <a:srgbClr val="434343"/>
                </a:solidFill>
                <a:latin typeface="Helvetica Neue"/>
                <a:ea typeface="Helvetica Neue"/>
                <a:cs typeface="Helvetica Neue"/>
                <a:sym typeface="Helvetica Neue"/>
              </a:defRPr>
            </a:lvl6pPr>
            <a:lvl7pPr marL="3200400" marR="0" lvl="6" indent="-323850" algn="l" rtl="0">
              <a:lnSpc>
                <a:spcPct val="115000"/>
              </a:lnSpc>
              <a:spcBef>
                <a:spcPts val="400"/>
              </a:spcBef>
              <a:spcAft>
                <a:spcPts val="0"/>
              </a:spcAft>
              <a:buClr>
                <a:srgbClr val="434343"/>
              </a:buClr>
              <a:buSzPts val="1500"/>
              <a:buFont typeface="Helvetica Neue"/>
              <a:buChar char="•"/>
              <a:defRPr sz="1500" u="none" strike="noStrike" cap="none">
                <a:solidFill>
                  <a:srgbClr val="434343"/>
                </a:solidFill>
                <a:latin typeface="Helvetica Neue"/>
                <a:ea typeface="Helvetica Neue"/>
                <a:cs typeface="Helvetica Neue"/>
                <a:sym typeface="Helvetica Neue"/>
              </a:defRPr>
            </a:lvl7pPr>
            <a:lvl8pPr marL="3657600" marR="0" lvl="7" indent="-323850" algn="l" rtl="0">
              <a:lnSpc>
                <a:spcPct val="115000"/>
              </a:lnSpc>
              <a:spcBef>
                <a:spcPts val="400"/>
              </a:spcBef>
              <a:spcAft>
                <a:spcPts val="0"/>
              </a:spcAft>
              <a:buClr>
                <a:srgbClr val="434343"/>
              </a:buClr>
              <a:buSzPts val="1500"/>
              <a:buFont typeface="Helvetica Neue"/>
              <a:buChar char="•"/>
              <a:defRPr sz="1500" u="none" strike="noStrike" cap="none">
                <a:solidFill>
                  <a:srgbClr val="434343"/>
                </a:solidFill>
                <a:latin typeface="Helvetica Neue"/>
                <a:ea typeface="Helvetica Neue"/>
                <a:cs typeface="Helvetica Neue"/>
                <a:sym typeface="Helvetica Neue"/>
              </a:defRPr>
            </a:lvl8pPr>
            <a:lvl9pPr marL="4114800" marR="0" lvl="8" indent="-323850" algn="l" rtl="0">
              <a:lnSpc>
                <a:spcPct val="115000"/>
              </a:lnSpc>
              <a:spcBef>
                <a:spcPts val="400"/>
              </a:spcBef>
              <a:spcAft>
                <a:spcPts val="0"/>
              </a:spcAft>
              <a:buClr>
                <a:srgbClr val="434343"/>
              </a:buClr>
              <a:buSzPts val="1500"/>
              <a:buFont typeface="Helvetica Neue"/>
              <a:buChar char="•"/>
              <a:defRPr sz="1500" u="none" strike="noStrike" cap="none">
                <a:solidFill>
                  <a:srgbClr val="434343"/>
                </a:solidFill>
                <a:latin typeface="Helvetica Neue"/>
                <a:ea typeface="Helvetica Neue"/>
                <a:cs typeface="Helvetica Neue"/>
                <a:sym typeface="Helvetica Neue"/>
              </a:defRPr>
            </a:lvl9pPr>
          </a:lstStyle>
          <a:p>
            <a:endParaRPr/>
          </a:p>
        </p:txBody>
      </p:sp>
      <p:sp>
        <p:nvSpPr>
          <p:cNvPr id="28" name="Shape 28"/>
          <p:cNvSpPr txBox="1">
            <a:spLocks noGrp="1"/>
          </p:cNvSpPr>
          <p:nvPr>
            <p:ph type="title"/>
          </p:nvPr>
        </p:nvSpPr>
        <p:spPr>
          <a:xfrm>
            <a:off x="370650" y="296250"/>
            <a:ext cx="8385000" cy="72870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Clr>
                <a:srgbClr val="434343"/>
              </a:buClr>
              <a:buSzPts val="2800"/>
              <a:buFont typeface="Garamond"/>
              <a:buNone/>
              <a:defRPr sz="2800" i="1" u="none" strike="noStrike" cap="none">
                <a:solidFill>
                  <a:srgbClr val="434343"/>
                </a:solidFill>
              </a:defRPr>
            </a:lvl1pPr>
            <a:lvl2pPr marL="0" marR="0" lvl="1" indent="0" algn="ctr" rtl="0">
              <a:spcBef>
                <a:spcPts val="0"/>
              </a:spcBef>
              <a:spcAft>
                <a:spcPts val="0"/>
              </a:spcAft>
              <a:buClr>
                <a:srgbClr val="434343"/>
              </a:buClr>
              <a:buSzPts val="2800"/>
              <a:buFont typeface="Garamond"/>
              <a:buNone/>
              <a:defRPr sz="2800" i="1" u="none" strike="noStrike" cap="none">
                <a:solidFill>
                  <a:srgbClr val="434343"/>
                </a:solidFill>
              </a:defRPr>
            </a:lvl2pPr>
            <a:lvl3pPr marL="0" marR="0" lvl="2" indent="0" algn="ctr" rtl="0">
              <a:spcBef>
                <a:spcPts val="0"/>
              </a:spcBef>
              <a:spcAft>
                <a:spcPts val="0"/>
              </a:spcAft>
              <a:buClr>
                <a:srgbClr val="434343"/>
              </a:buClr>
              <a:buSzPts val="2800"/>
              <a:buFont typeface="Garamond"/>
              <a:buNone/>
              <a:defRPr sz="2800" i="1" u="none" strike="noStrike" cap="none">
                <a:solidFill>
                  <a:srgbClr val="434343"/>
                </a:solidFill>
              </a:defRPr>
            </a:lvl3pPr>
            <a:lvl4pPr marL="0" marR="0" lvl="3" indent="0" algn="ctr" rtl="0">
              <a:spcBef>
                <a:spcPts val="0"/>
              </a:spcBef>
              <a:spcAft>
                <a:spcPts val="0"/>
              </a:spcAft>
              <a:buClr>
                <a:srgbClr val="434343"/>
              </a:buClr>
              <a:buSzPts val="2800"/>
              <a:buFont typeface="Garamond"/>
              <a:buNone/>
              <a:defRPr sz="2800" i="1" u="none" strike="noStrike" cap="none">
                <a:solidFill>
                  <a:srgbClr val="434343"/>
                </a:solidFill>
              </a:defRPr>
            </a:lvl4pPr>
            <a:lvl5pPr marL="0" marR="0" lvl="4" indent="0" algn="ctr" rtl="0">
              <a:spcBef>
                <a:spcPts val="0"/>
              </a:spcBef>
              <a:spcAft>
                <a:spcPts val="0"/>
              </a:spcAft>
              <a:buClr>
                <a:srgbClr val="434343"/>
              </a:buClr>
              <a:buSzPts val="2800"/>
              <a:buFont typeface="Garamond"/>
              <a:buNone/>
              <a:defRPr sz="2800" i="1" u="none" strike="noStrike" cap="none">
                <a:solidFill>
                  <a:srgbClr val="434343"/>
                </a:solidFill>
              </a:defRPr>
            </a:lvl5pPr>
            <a:lvl6pPr marL="457200" marR="0" lvl="5" indent="0" algn="ctr" rtl="0">
              <a:spcBef>
                <a:spcPts val="0"/>
              </a:spcBef>
              <a:spcAft>
                <a:spcPts val="0"/>
              </a:spcAft>
              <a:buClr>
                <a:srgbClr val="434343"/>
              </a:buClr>
              <a:buSzPts val="2800"/>
              <a:buFont typeface="Garamond"/>
              <a:buNone/>
              <a:defRPr sz="2800" i="1" u="none" strike="noStrike" cap="none">
                <a:solidFill>
                  <a:srgbClr val="434343"/>
                </a:solidFill>
              </a:defRPr>
            </a:lvl6pPr>
            <a:lvl7pPr marL="914400" marR="0" lvl="6" indent="0" algn="ctr" rtl="0">
              <a:spcBef>
                <a:spcPts val="0"/>
              </a:spcBef>
              <a:spcAft>
                <a:spcPts val="0"/>
              </a:spcAft>
              <a:buClr>
                <a:srgbClr val="434343"/>
              </a:buClr>
              <a:buSzPts val="2800"/>
              <a:buFont typeface="Garamond"/>
              <a:buNone/>
              <a:defRPr sz="2800" i="1" u="none" strike="noStrike" cap="none">
                <a:solidFill>
                  <a:srgbClr val="434343"/>
                </a:solidFill>
              </a:defRPr>
            </a:lvl7pPr>
            <a:lvl8pPr marL="1371600" marR="0" lvl="7" indent="0" algn="ctr" rtl="0">
              <a:spcBef>
                <a:spcPts val="0"/>
              </a:spcBef>
              <a:spcAft>
                <a:spcPts val="0"/>
              </a:spcAft>
              <a:buClr>
                <a:srgbClr val="434343"/>
              </a:buClr>
              <a:buSzPts val="2800"/>
              <a:buFont typeface="Garamond"/>
              <a:buNone/>
              <a:defRPr sz="2800" i="1" u="none" strike="noStrike" cap="none">
                <a:solidFill>
                  <a:srgbClr val="434343"/>
                </a:solidFill>
              </a:defRPr>
            </a:lvl8pPr>
            <a:lvl9pPr marL="1828800" marR="0" lvl="8" indent="0" algn="ctr" rtl="0">
              <a:spcBef>
                <a:spcPts val="0"/>
              </a:spcBef>
              <a:spcAft>
                <a:spcPts val="0"/>
              </a:spcAft>
              <a:buClr>
                <a:srgbClr val="434343"/>
              </a:buClr>
              <a:buSzPts val="2800"/>
              <a:buFont typeface="Garamond"/>
              <a:buNone/>
              <a:defRPr sz="2800" i="1" u="none" strike="noStrike" cap="none">
                <a:solidFill>
                  <a:srgbClr val="434343"/>
                </a:solidFill>
              </a:defRPr>
            </a:lvl9pPr>
          </a:lstStyle>
          <a:p>
            <a:endParaRPr/>
          </a:p>
        </p:txBody>
      </p:sp>
      <p:sp>
        <p:nvSpPr>
          <p:cNvPr id="29" name="Shape 29"/>
          <p:cNvSpPr txBox="1">
            <a:spLocks noGrp="1"/>
          </p:cNvSpPr>
          <p:nvPr>
            <p:ph type="body" idx="2"/>
          </p:nvPr>
        </p:nvSpPr>
        <p:spPr>
          <a:xfrm>
            <a:off x="4789300" y="1236175"/>
            <a:ext cx="3966300" cy="3611100"/>
          </a:xfrm>
          <a:prstGeom prst="rect">
            <a:avLst/>
          </a:prstGeom>
          <a:noFill/>
          <a:ln>
            <a:noFill/>
          </a:ln>
        </p:spPr>
        <p:txBody>
          <a:bodyPr spcFirstLastPara="1" wrap="square" lIns="91425" tIns="91425" rIns="91425" bIns="91425" anchor="t" anchorCtr="0"/>
          <a:lstStyle>
            <a:lvl1pPr marL="457200" marR="0" lvl="0" indent="-228600" algn="l" rtl="0">
              <a:lnSpc>
                <a:spcPct val="115000"/>
              </a:lnSpc>
              <a:spcBef>
                <a:spcPts val="300"/>
              </a:spcBef>
              <a:spcAft>
                <a:spcPts val="0"/>
              </a:spcAft>
              <a:buClr>
                <a:srgbClr val="434343"/>
              </a:buClr>
              <a:buSzPts val="1500"/>
              <a:buFont typeface="Helvetica Neue"/>
              <a:buNone/>
              <a:defRPr sz="1500" u="none" strike="noStrike" cap="none">
                <a:solidFill>
                  <a:srgbClr val="434343"/>
                </a:solidFill>
                <a:latin typeface="Helvetica Neue"/>
                <a:ea typeface="Helvetica Neue"/>
                <a:cs typeface="Helvetica Neue"/>
                <a:sym typeface="Helvetica Neue"/>
              </a:defRPr>
            </a:lvl1pPr>
            <a:lvl2pPr marL="914400" marR="0" lvl="1" indent="-323850" algn="l" rtl="0">
              <a:lnSpc>
                <a:spcPct val="115000"/>
              </a:lnSpc>
              <a:spcBef>
                <a:spcPts val="560"/>
              </a:spcBef>
              <a:spcAft>
                <a:spcPts val="0"/>
              </a:spcAft>
              <a:buClr>
                <a:srgbClr val="434343"/>
              </a:buClr>
              <a:buSzPts val="1500"/>
              <a:buFont typeface="Helvetica Neue"/>
              <a:buChar char="–"/>
              <a:defRPr sz="1500" u="none" strike="noStrike" cap="none">
                <a:solidFill>
                  <a:srgbClr val="434343"/>
                </a:solidFill>
                <a:latin typeface="Helvetica Neue"/>
                <a:ea typeface="Helvetica Neue"/>
                <a:cs typeface="Helvetica Neue"/>
                <a:sym typeface="Helvetica Neue"/>
              </a:defRPr>
            </a:lvl2pPr>
            <a:lvl3pPr marL="1371600" marR="0" lvl="2" indent="-323850" algn="l" rtl="0">
              <a:lnSpc>
                <a:spcPct val="115000"/>
              </a:lnSpc>
              <a:spcBef>
                <a:spcPts val="480"/>
              </a:spcBef>
              <a:spcAft>
                <a:spcPts val="0"/>
              </a:spcAft>
              <a:buClr>
                <a:srgbClr val="434343"/>
              </a:buClr>
              <a:buSzPts val="1500"/>
              <a:buFont typeface="Helvetica Neue"/>
              <a:buChar char="•"/>
              <a:defRPr sz="1500" u="none" strike="noStrike" cap="none">
                <a:solidFill>
                  <a:srgbClr val="434343"/>
                </a:solidFill>
                <a:latin typeface="Helvetica Neue"/>
                <a:ea typeface="Helvetica Neue"/>
                <a:cs typeface="Helvetica Neue"/>
                <a:sym typeface="Helvetica Neue"/>
              </a:defRPr>
            </a:lvl3pPr>
            <a:lvl4pPr marL="1828800" marR="0" lvl="3" indent="-323850" algn="l" rtl="0">
              <a:lnSpc>
                <a:spcPct val="115000"/>
              </a:lnSpc>
              <a:spcBef>
                <a:spcPts val="400"/>
              </a:spcBef>
              <a:spcAft>
                <a:spcPts val="0"/>
              </a:spcAft>
              <a:buClr>
                <a:srgbClr val="434343"/>
              </a:buClr>
              <a:buSzPts val="1500"/>
              <a:buFont typeface="Helvetica Neue"/>
              <a:buChar char="–"/>
              <a:defRPr sz="1500" u="none" strike="noStrike" cap="none">
                <a:solidFill>
                  <a:srgbClr val="434343"/>
                </a:solidFill>
                <a:latin typeface="Helvetica Neue"/>
                <a:ea typeface="Helvetica Neue"/>
                <a:cs typeface="Helvetica Neue"/>
                <a:sym typeface="Helvetica Neue"/>
              </a:defRPr>
            </a:lvl4pPr>
            <a:lvl5pPr marL="2286000" marR="0" lvl="4" indent="-323850" algn="l" rtl="0">
              <a:lnSpc>
                <a:spcPct val="115000"/>
              </a:lnSpc>
              <a:spcBef>
                <a:spcPts val="400"/>
              </a:spcBef>
              <a:spcAft>
                <a:spcPts val="0"/>
              </a:spcAft>
              <a:buClr>
                <a:srgbClr val="434343"/>
              </a:buClr>
              <a:buSzPts val="1500"/>
              <a:buFont typeface="Helvetica Neue"/>
              <a:buChar char="»"/>
              <a:defRPr sz="1500" u="none" strike="noStrike" cap="none">
                <a:solidFill>
                  <a:srgbClr val="434343"/>
                </a:solidFill>
                <a:latin typeface="Helvetica Neue"/>
                <a:ea typeface="Helvetica Neue"/>
                <a:cs typeface="Helvetica Neue"/>
                <a:sym typeface="Helvetica Neue"/>
              </a:defRPr>
            </a:lvl5pPr>
            <a:lvl6pPr marL="2743200" marR="0" lvl="5" indent="-323850" algn="l" rtl="0">
              <a:lnSpc>
                <a:spcPct val="115000"/>
              </a:lnSpc>
              <a:spcBef>
                <a:spcPts val="400"/>
              </a:spcBef>
              <a:spcAft>
                <a:spcPts val="0"/>
              </a:spcAft>
              <a:buClr>
                <a:srgbClr val="434343"/>
              </a:buClr>
              <a:buSzPts val="1500"/>
              <a:buFont typeface="Helvetica Neue"/>
              <a:buChar char="•"/>
              <a:defRPr sz="1500" u="none" strike="noStrike" cap="none">
                <a:solidFill>
                  <a:srgbClr val="434343"/>
                </a:solidFill>
                <a:latin typeface="Helvetica Neue"/>
                <a:ea typeface="Helvetica Neue"/>
                <a:cs typeface="Helvetica Neue"/>
                <a:sym typeface="Helvetica Neue"/>
              </a:defRPr>
            </a:lvl6pPr>
            <a:lvl7pPr marL="3200400" marR="0" lvl="6" indent="-323850" algn="l" rtl="0">
              <a:lnSpc>
                <a:spcPct val="115000"/>
              </a:lnSpc>
              <a:spcBef>
                <a:spcPts val="400"/>
              </a:spcBef>
              <a:spcAft>
                <a:spcPts val="0"/>
              </a:spcAft>
              <a:buClr>
                <a:srgbClr val="434343"/>
              </a:buClr>
              <a:buSzPts val="1500"/>
              <a:buFont typeface="Helvetica Neue"/>
              <a:buChar char="•"/>
              <a:defRPr sz="1500" u="none" strike="noStrike" cap="none">
                <a:solidFill>
                  <a:srgbClr val="434343"/>
                </a:solidFill>
                <a:latin typeface="Helvetica Neue"/>
                <a:ea typeface="Helvetica Neue"/>
                <a:cs typeface="Helvetica Neue"/>
                <a:sym typeface="Helvetica Neue"/>
              </a:defRPr>
            </a:lvl7pPr>
            <a:lvl8pPr marL="3657600" marR="0" lvl="7" indent="-323850" algn="l" rtl="0">
              <a:lnSpc>
                <a:spcPct val="115000"/>
              </a:lnSpc>
              <a:spcBef>
                <a:spcPts val="400"/>
              </a:spcBef>
              <a:spcAft>
                <a:spcPts val="0"/>
              </a:spcAft>
              <a:buClr>
                <a:srgbClr val="434343"/>
              </a:buClr>
              <a:buSzPts val="1500"/>
              <a:buFont typeface="Helvetica Neue"/>
              <a:buChar char="•"/>
              <a:defRPr sz="1500" u="none" strike="noStrike" cap="none">
                <a:solidFill>
                  <a:srgbClr val="434343"/>
                </a:solidFill>
                <a:latin typeface="Helvetica Neue"/>
                <a:ea typeface="Helvetica Neue"/>
                <a:cs typeface="Helvetica Neue"/>
                <a:sym typeface="Helvetica Neue"/>
              </a:defRPr>
            </a:lvl8pPr>
            <a:lvl9pPr marL="4114800" marR="0" lvl="8" indent="-323850" algn="l" rtl="0">
              <a:lnSpc>
                <a:spcPct val="115000"/>
              </a:lnSpc>
              <a:spcBef>
                <a:spcPts val="400"/>
              </a:spcBef>
              <a:spcAft>
                <a:spcPts val="0"/>
              </a:spcAft>
              <a:buClr>
                <a:srgbClr val="434343"/>
              </a:buClr>
              <a:buSzPts val="1500"/>
              <a:buFont typeface="Helvetica Neue"/>
              <a:buChar char="•"/>
              <a:defRPr sz="1500" u="none" strike="noStrike" cap="none">
                <a:solidFill>
                  <a:srgbClr val="434343"/>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Naslov in vsebina">
    <p:spTree>
      <p:nvGrpSpPr>
        <p:cNvPr id="1" name=""/>
        <p:cNvGrpSpPr/>
        <p:nvPr/>
      </p:nvGrpSpPr>
      <p:grpSpPr>
        <a:xfrm>
          <a:off x="0" y="0"/>
          <a:ext cx="0" cy="0"/>
          <a:chOff x="0" y="0"/>
          <a:chExt cx="0" cy="0"/>
        </a:xfrm>
      </p:grpSpPr>
      <p:sp>
        <p:nvSpPr>
          <p:cNvPr id="12" name="TextBox 8"/>
          <p:cNvSpPr txBox="1"/>
          <p:nvPr userDrawn="1"/>
        </p:nvSpPr>
        <p:spPr>
          <a:xfrm>
            <a:off x="572964" y="-20538"/>
            <a:ext cx="8391525" cy="480131"/>
          </a:xfrm>
          <a:prstGeom prst="rect">
            <a:avLst/>
          </a:prstGeom>
          <a:noFill/>
        </p:spPr>
        <p:txBody>
          <a:bodyPr>
            <a:spAutoFit/>
          </a:bodyPr>
          <a:lstStyle/>
          <a:p>
            <a:pPr algn="ctr">
              <a:lnSpc>
                <a:spcPct val="105000"/>
              </a:lnSpc>
              <a:buClr>
                <a:srgbClr val="CC0066"/>
              </a:buClr>
              <a:buSzPct val="130000"/>
              <a:buFontTx/>
              <a:buNone/>
            </a:pPr>
            <a:r>
              <a:rPr lang="sl-SI" altLang="sl-SI" sz="1200" b="0" i="0" dirty="0" smtClean="0">
                <a:solidFill>
                  <a:schemeClr val="accent1">
                    <a:lumMod val="60000"/>
                    <a:lumOff val="40000"/>
                  </a:schemeClr>
                </a:solidFill>
                <a:latin typeface="Tahoma" panose="020B0604030504040204" pitchFamily="34" charset="0"/>
              </a:rPr>
              <a:t>Javne</a:t>
            </a:r>
            <a:r>
              <a:rPr lang="sl-SI" altLang="sl-SI" sz="1200" b="0" i="0" baseline="0" dirty="0" smtClean="0">
                <a:solidFill>
                  <a:schemeClr val="accent1">
                    <a:lumMod val="60000"/>
                    <a:lumOff val="40000"/>
                  </a:schemeClr>
                </a:solidFill>
                <a:latin typeface="Tahoma" panose="020B0604030504040204" pitchFamily="34" charset="0"/>
              </a:rPr>
              <a:t> politike</a:t>
            </a:r>
          </a:p>
          <a:p>
            <a:pPr algn="ctr">
              <a:lnSpc>
                <a:spcPct val="105000"/>
              </a:lnSpc>
              <a:buClr>
                <a:srgbClr val="CC0066"/>
              </a:buClr>
              <a:buSzPct val="130000"/>
              <a:buFontTx/>
              <a:buNone/>
            </a:pPr>
            <a:r>
              <a:rPr lang="sl-SI" altLang="sl-SI" sz="1200" b="1" i="1" dirty="0" smtClean="0">
                <a:solidFill>
                  <a:schemeClr val="tx2">
                    <a:lumMod val="75000"/>
                  </a:schemeClr>
                </a:solidFill>
                <a:latin typeface="Tahoma" panose="020B0604030504040204" pitchFamily="34" charset="0"/>
              </a:rPr>
              <a:t>Skupna kmetijska politika </a:t>
            </a:r>
            <a:endParaRPr lang="sl-SI" altLang="sl-SI" sz="1200" b="1" i="1" dirty="0">
              <a:solidFill>
                <a:schemeClr val="tx2">
                  <a:lumMod val="75000"/>
                </a:schemeClr>
              </a:solidFill>
              <a:latin typeface="Tahoma" panose="020B0604030504040204" pitchFamily="34" charset="0"/>
            </a:endParaRPr>
          </a:p>
        </p:txBody>
      </p:sp>
      <p:sp>
        <p:nvSpPr>
          <p:cNvPr id="11" name="Pravokotnik 5"/>
          <p:cNvSpPr/>
          <p:nvPr userDrawn="1"/>
        </p:nvSpPr>
        <p:spPr>
          <a:xfrm>
            <a:off x="1763688" y="383493"/>
            <a:ext cx="5976664" cy="82024"/>
          </a:xfrm>
          <a:prstGeom prst="rect">
            <a:avLst/>
          </a:prstGeom>
          <a:ln/>
        </p:spPr>
        <p:style>
          <a:lnRef idx="0">
            <a:schemeClr val="accent2"/>
          </a:lnRef>
          <a:fillRef idx="3">
            <a:schemeClr val="accent2"/>
          </a:fillRef>
          <a:effectRef idx="3">
            <a:schemeClr val="accent2"/>
          </a:effectRef>
          <a:fontRef idx="minor">
            <a:schemeClr val="lt1"/>
          </a:fontRef>
        </p:style>
        <p:txBody>
          <a:bodyPr anchor="ctr"/>
          <a:lstStyle/>
          <a:p>
            <a:pPr algn="ctr" eaLnBrk="1" fontAlgn="auto" hangingPunct="1">
              <a:spcBef>
                <a:spcPts val="0"/>
              </a:spcBef>
              <a:spcAft>
                <a:spcPts val="0"/>
              </a:spcAft>
              <a:defRPr/>
            </a:pPr>
            <a:endParaRPr lang="sl-SI" sz="1050"/>
          </a:p>
        </p:txBody>
      </p:sp>
      <p:pic>
        <p:nvPicPr>
          <p:cNvPr id="10" name="Picture 9"/>
          <p:cNvPicPr>
            <a:picLocks noChangeAspect="1" noChangeArrowheads="1"/>
          </p:cNvPicPr>
          <p:nvPr userDrawn="1"/>
        </p:nvPicPr>
        <p:blipFill>
          <a:blip r:embed="rId2" cstate="print"/>
          <a:srcRect/>
          <a:stretch>
            <a:fillRect/>
          </a:stretch>
        </p:blipFill>
        <p:spPr bwMode="auto">
          <a:xfrm>
            <a:off x="130722" y="74321"/>
            <a:ext cx="1516235" cy="54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Pravokotnik 7"/>
          <p:cNvSpPr/>
          <p:nvPr userDrawn="1"/>
        </p:nvSpPr>
        <p:spPr>
          <a:xfrm>
            <a:off x="0" y="4811428"/>
            <a:ext cx="9144000" cy="34289"/>
          </a:xfrm>
          <a:prstGeom prst="rect">
            <a:avLst/>
          </a:prstGeom>
          <a:ln/>
        </p:spPr>
        <p:style>
          <a:lnRef idx="0">
            <a:schemeClr val="accent2"/>
          </a:lnRef>
          <a:fillRef idx="3">
            <a:schemeClr val="accent2"/>
          </a:fillRef>
          <a:effectRef idx="3">
            <a:schemeClr val="accent2"/>
          </a:effectRef>
          <a:fontRef idx="minor">
            <a:schemeClr val="lt1"/>
          </a:fontRef>
        </p:style>
        <p:txBody>
          <a:bodyPr anchor="ctr"/>
          <a:lstStyle/>
          <a:p>
            <a:pPr algn="ctr" eaLnBrk="1" fontAlgn="auto" hangingPunct="1">
              <a:spcBef>
                <a:spcPts val="0"/>
              </a:spcBef>
              <a:spcAft>
                <a:spcPts val="0"/>
              </a:spcAft>
              <a:defRPr/>
            </a:pPr>
            <a:endParaRPr lang="sl-SI" sz="1050"/>
          </a:p>
        </p:txBody>
      </p:sp>
      <p:sp>
        <p:nvSpPr>
          <p:cNvPr id="2" name="Naslov 1"/>
          <p:cNvSpPr>
            <a:spLocks noGrp="1"/>
          </p:cNvSpPr>
          <p:nvPr>
            <p:ph type="title"/>
          </p:nvPr>
        </p:nvSpPr>
        <p:spPr>
          <a:xfrm>
            <a:off x="457200" y="310344"/>
            <a:ext cx="8229600" cy="857250"/>
          </a:xfrm>
        </p:spPr>
        <p:txBody>
          <a:bodyPr/>
          <a:lstStyle>
            <a:lvl1pPr>
              <a:defRPr sz="2400"/>
            </a:lvl1pPr>
          </a:lstStyle>
          <a:p>
            <a:r>
              <a:rPr lang="sl-SI" dirty="0" smtClean="0"/>
              <a:t>Uredite slog naslova matrice</a:t>
            </a:r>
            <a:endParaRPr lang="sl-SI" dirty="0"/>
          </a:p>
        </p:txBody>
      </p:sp>
      <p:sp>
        <p:nvSpPr>
          <p:cNvPr id="3" name="Ograda vsebine 2"/>
          <p:cNvSpPr>
            <a:spLocks noGrp="1"/>
          </p:cNvSpPr>
          <p:nvPr>
            <p:ph idx="1"/>
          </p:nvPr>
        </p:nvSpPr>
        <p:spPr>
          <a:xfrm>
            <a:off x="457200" y="1200150"/>
            <a:ext cx="8229600" cy="1751731"/>
          </a:xfrm>
        </p:spPr>
        <p:txBody>
          <a:bodyPr>
            <a:spAutoFit/>
          </a:bodyPr>
          <a:lstStyle>
            <a:lvl1pPr marL="257175" indent="-257175">
              <a:buFont typeface="Wingdings" panose="05000000000000000000" pitchFamily="2" charset="2"/>
              <a:buChar char="ü"/>
              <a:defRPr sz="2100" b="1"/>
            </a:lvl1pPr>
            <a:lvl2pPr>
              <a:defRPr sz="1800"/>
            </a:lvl2pPr>
            <a:lvl3pPr>
              <a:defRPr sz="1500"/>
            </a:lvl3pPr>
            <a:lvl4pPr>
              <a:defRPr sz="1350"/>
            </a:lvl4pPr>
            <a:lvl5pPr>
              <a:defRPr sz="1350"/>
            </a:lvl5pPr>
          </a:lstStyle>
          <a:p>
            <a:pPr lvl="0"/>
            <a:r>
              <a:rPr lang="sl-SI" dirty="0" smtClean="0"/>
              <a:t>Uredite sloge besedila matrice</a:t>
            </a:r>
          </a:p>
          <a:p>
            <a:pPr lvl="1"/>
            <a:r>
              <a:rPr lang="sl-SI" dirty="0" smtClean="0"/>
              <a:t>Druga raven</a:t>
            </a:r>
          </a:p>
          <a:p>
            <a:pPr lvl="2"/>
            <a:r>
              <a:rPr lang="sl-SI" dirty="0" smtClean="0"/>
              <a:t>Tretja raven</a:t>
            </a:r>
          </a:p>
          <a:p>
            <a:pPr lvl="3"/>
            <a:r>
              <a:rPr lang="sl-SI" dirty="0" smtClean="0"/>
              <a:t>Četrta raven</a:t>
            </a:r>
          </a:p>
          <a:p>
            <a:pPr lvl="4"/>
            <a:r>
              <a:rPr lang="sl-SI" dirty="0" smtClean="0"/>
              <a:t>Peta raven</a:t>
            </a:r>
            <a:endParaRPr lang="sl-SI" dirty="0"/>
          </a:p>
        </p:txBody>
      </p:sp>
      <p:sp>
        <p:nvSpPr>
          <p:cNvPr id="4" name="Ograda datuma 3"/>
          <p:cNvSpPr>
            <a:spLocks noGrp="1"/>
          </p:cNvSpPr>
          <p:nvPr>
            <p:ph type="dt" sz="half" idx="10"/>
          </p:nvPr>
        </p:nvSpPr>
        <p:spPr/>
        <p:txBody>
          <a:bodyPr/>
          <a:lstStyle>
            <a:lvl1pPr>
              <a:defRPr/>
            </a:lvl1pPr>
          </a:lstStyle>
          <a:p>
            <a:pPr>
              <a:defRPr/>
            </a:pPr>
            <a:endParaRPr lang="sl-SI"/>
          </a:p>
        </p:txBody>
      </p:sp>
      <p:sp>
        <p:nvSpPr>
          <p:cNvPr id="5" name="Ograda noge 4"/>
          <p:cNvSpPr>
            <a:spLocks noGrp="1"/>
          </p:cNvSpPr>
          <p:nvPr>
            <p:ph type="ftr" sz="quarter" idx="11"/>
          </p:nvPr>
        </p:nvSpPr>
        <p:spPr/>
        <p:txBody>
          <a:bodyPr/>
          <a:lstStyle>
            <a:lvl1pPr>
              <a:defRPr/>
            </a:lvl1pPr>
          </a:lstStyle>
          <a:p>
            <a:pPr>
              <a:defRPr/>
            </a:pPr>
            <a:endParaRPr lang="sl-SI" dirty="0"/>
          </a:p>
        </p:txBody>
      </p:sp>
      <p:sp>
        <p:nvSpPr>
          <p:cNvPr id="6" name="Ograda številke diapozitiva 5"/>
          <p:cNvSpPr>
            <a:spLocks noGrp="1"/>
          </p:cNvSpPr>
          <p:nvPr>
            <p:ph type="sldNum" sz="quarter" idx="12"/>
          </p:nvPr>
        </p:nvSpPr>
        <p:spPr>
          <a:xfrm>
            <a:off x="6553200" y="4767263"/>
            <a:ext cx="2133600" cy="273844"/>
          </a:xfrm>
          <a:prstGeom prst="rect">
            <a:avLst/>
          </a:prstGeom>
        </p:spPr>
        <p:txBody>
          <a:bodyPr/>
          <a:lstStyle>
            <a:lvl1pPr>
              <a:defRPr sz="1050" b="1"/>
            </a:lvl1pPr>
          </a:lstStyle>
          <a:p>
            <a:pPr>
              <a:defRPr/>
            </a:pPr>
            <a:fld id="{DAB914FF-E288-4808-BC58-F8ECC7C2D859}" type="slidenum">
              <a:rPr lang="sl-SI" altLang="sl-SI" smtClean="0"/>
              <a:pPr>
                <a:defRPr/>
              </a:pPr>
              <a:t>‹#›</a:t>
            </a:fld>
            <a:endParaRPr lang="sl-SI" altLang="sl-SI" dirty="0"/>
          </a:p>
        </p:txBody>
      </p:sp>
      <p:pic>
        <p:nvPicPr>
          <p:cNvPr id="8" name="Slika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7717354" y="12874"/>
            <a:ext cx="1247134" cy="506648"/>
          </a:xfrm>
          <a:prstGeom prst="rect">
            <a:avLst/>
          </a:prstGeom>
        </p:spPr>
      </p:pic>
    </p:spTree>
    <p:extLst>
      <p:ext uri="{BB962C8B-B14F-4D97-AF65-F5344CB8AC3E}">
        <p14:creationId xmlns:p14="http://schemas.microsoft.com/office/powerpoint/2010/main" val="730685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rgbClr val="969696"/>
                                      </p:to>
                                    </p:animClr>
                                  </p:sub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rgbClr val="96969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subTnLst>
                    <p:animClr clrSpc="rgb" dir="cw">
                      <p:cBhvr override="childStyle">
                        <p:cTn dur="1" fill="hold" display="0" masterRel="nextClick" afterEffect="1"/>
                        <p:tgtEl>
                          <p:spTgt spid="3"/>
                        </p:tgtEl>
                        <p:attrNameLst>
                          <p:attrName>ppt_c</p:attrName>
                        </p:attrNameLst>
                      </p:cBhvr>
                      <p:to>
                        <a:srgbClr val="969696"/>
                      </p:to>
                    </p:animClr>
                  </p:subTnLst>
                </p:cTn>
              </p:par>
            </p:tnLst>
          </p:tmpl>
          <p:tmpl lvl="2">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subTnLst>
                    <p:animClr clrSpc="rgb" dir="cw">
                      <p:cBhvr override="childStyle">
                        <p:cTn dur="1" fill="hold" display="0" masterRel="nextClick" afterEffect="1"/>
                        <p:tgtEl>
                          <p:spTgt spid="3"/>
                        </p:tgtEl>
                        <p:attrNameLst>
                          <p:attrName>ppt_c</p:attrName>
                        </p:attrNameLst>
                      </p:cBhvr>
                      <p:to>
                        <a:srgbClr val="969696"/>
                      </p:to>
                    </p:animClr>
                  </p:subTnLst>
                </p:cTn>
              </p:par>
            </p:tnLst>
          </p:tmpl>
          <p:tmpl lvl="3">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subTnLst>
                    <p:animClr clrSpc="rgb" dir="cw">
                      <p:cBhvr override="childStyle">
                        <p:cTn dur="1" fill="hold" display="0" masterRel="nextClick" afterEffect="1"/>
                        <p:tgtEl>
                          <p:spTgt spid="3"/>
                        </p:tgtEl>
                        <p:attrNameLst>
                          <p:attrName>ppt_c</p:attrName>
                        </p:attrNameLst>
                      </p:cBhvr>
                      <p:to>
                        <a:srgbClr val="969696"/>
                      </p:to>
                    </p:animClr>
                  </p:subTnLst>
                </p:cTn>
              </p:par>
            </p:tnLst>
          </p:tmpl>
          <p:tmpl lvl="4">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subTnLst>
                    <p:animClr clrSpc="rgb" dir="cw">
                      <p:cBhvr override="childStyle">
                        <p:cTn dur="1" fill="hold" display="0" masterRel="nextClick" afterEffect="1"/>
                        <p:tgtEl>
                          <p:spTgt spid="3"/>
                        </p:tgtEl>
                        <p:attrNameLst>
                          <p:attrName>ppt_c</p:attrName>
                        </p:attrNameLst>
                      </p:cBhvr>
                      <p:to>
                        <a:srgbClr val="969696"/>
                      </p:to>
                    </p:animClr>
                  </p:subTnLst>
                </p:cTn>
              </p:par>
            </p:tnLst>
          </p:tmpl>
          <p:tmpl lvl="5">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subTnLst>
                    <p:animClr clrSpc="rgb" dir="cw">
                      <p:cBhvr override="childStyle">
                        <p:cTn dur="1" fill="hold" display="0" masterRel="nextClick" afterEffect="1"/>
                        <p:tgtEl>
                          <p:spTgt spid="3"/>
                        </p:tgtEl>
                        <p:attrNameLst>
                          <p:attrName>ppt_c</p:attrName>
                        </p:attrNameLst>
                      </p:cBhvr>
                      <p:to>
                        <a:srgbClr val="969696"/>
                      </p:to>
                    </p:animClr>
                  </p:subTnLst>
                </p:cTn>
              </p:par>
            </p:tnLst>
          </p:tmpl>
        </p:tmplLst>
      </p:bldP>
    </p:bld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06375"/>
            <a:ext cx="8229600" cy="8574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4400" b="0" i="0" u="none" strike="noStrike" cap="none">
                <a:solidFill>
                  <a:schemeClr val="dk1"/>
                </a:solidFill>
                <a:latin typeface="Garamond"/>
                <a:ea typeface="Garamond"/>
                <a:cs typeface="Garamond"/>
                <a:sym typeface="Garamond"/>
              </a:defRPr>
            </a:lvl1pPr>
            <a:lvl2pPr marL="0" marR="0" lvl="1" indent="0" algn="ctr" rtl="0">
              <a:spcBef>
                <a:spcPts val="0"/>
              </a:spcBef>
              <a:spcAft>
                <a:spcPts val="0"/>
              </a:spcAft>
              <a:buSzPts val="1400"/>
              <a:buNone/>
              <a:defRPr sz="4400" b="0" i="0" u="none" strike="noStrike" cap="none">
                <a:solidFill>
                  <a:schemeClr val="dk1"/>
                </a:solidFill>
                <a:latin typeface="Garamond"/>
                <a:ea typeface="Garamond"/>
                <a:cs typeface="Garamond"/>
                <a:sym typeface="Garamond"/>
              </a:defRPr>
            </a:lvl2pPr>
            <a:lvl3pPr marL="0" marR="0" lvl="2" indent="0" algn="ctr" rtl="0">
              <a:spcBef>
                <a:spcPts val="0"/>
              </a:spcBef>
              <a:spcAft>
                <a:spcPts val="0"/>
              </a:spcAft>
              <a:buSzPts val="1400"/>
              <a:buNone/>
              <a:defRPr sz="4400" b="0" i="0" u="none" strike="noStrike" cap="none">
                <a:solidFill>
                  <a:schemeClr val="dk1"/>
                </a:solidFill>
                <a:latin typeface="Garamond"/>
                <a:ea typeface="Garamond"/>
                <a:cs typeface="Garamond"/>
                <a:sym typeface="Garamond"/>
              </a:defRPr>
            </a:lvl3pPr>
            <a:lvl4pPr marL="0" marR="0" lvl="3" indent="0" algn="ctr" rtl="0">
              <a:spcBef>
                <a:spcPts val="0"/>
              </a:spcBef>
              <a:spcAft>
                <a:spcPts val="0"/>
              </a:spcAft>
              <a:buSzPts val="1400"/>
              <a:buNone/>
              <a:defRPr sz="4400" b="0" i="0" u="none" strike="noStrike" cap="none">
                <a:solidFill>
                  <a:schemeClr val="dk1"/>
                </a:solidFill>
                <a:latin typeface="Garamond"/>
                <a:ea typeface="Garamond"/>
                <a:cs typeface="Garamond"/>
                <a:sym typeface="Garamond"/>
              </a:defRPr>
            </a:lvl4pPr>
            <a:lvl5pPr marL="0" marR="0" lvl="4" indent="0" algn="ctr" rtl="0">
              <a:spcBef>
                <a:spcPts val="0"/>
              </a:spcBef>
              <a:spcAft>
                <a:spcPts val="0"/>
              </a:spcAft>
              <a:buSzPts val="1400"/>
              <a:buNone/>
              <a:defRPr sz="4400" b="0" i="0" u="none" strike="noStrike" cap="none">
                <a:solidFill>
                  <a:schemeClr val="dk1"/>
                </a:solidFill>
                <a:latin typeface="Garamond"/>
                <a:ea typeface="Garamond"/>
                <a:cs typeface="Garamond"/>
                <a:sym typeface="Garamond"/>
              </a:defRPr>
            </a:lvl5pPr>
            <a:lvl6pPr marL="457200" marR="0" lvl="5" indent="0" algn="ctr" rtl="0">
              <a:spcBef>
                <a:spcPts val="0"/>
              </a:spcBef>
              <a:spcAft>
                <a:spcPts val="0"/>
              </a:spcAft>
              <a:buSzPts val="1400"/>
              <a:buNone/>
              <a:defRPr sz="4400" b="0" i="0" u="none" strike="noStrike" cap="none">
                <a:solidFill>
                  <a:schemeClr val="dk1"/>
                </a:solidFill>
                <a:latin typeface="Garamond"/>
                <a:ea typeface="Garamond"/>
                <a:cs typeface="Garamond"/>
                <a:sym typeface="Garamond"/>
              </a:defRPr>
            </a:lvl6pPr>
            <a:lvl7pPr marL="914400" marR="0" lvl="6" indent="0" algn="ctr" rtl="0">
              <a:spcBef>
                <a:spcPts val="0"/>
              </a:spcBef>
              <a:spcAft>
                <a:spcPts val="0"/>
              </a:spcAft>
              <a:buSzPts val="1400"/>
              <a:buNone/>
              <a:defRPr sz="4400" b="0" i="0" u="none" strike="noStrike" cap="none">
                <a:solidFill>
                  <a:schemeClr val="dk1"/>
                </a:solidFill>
                <a:latin typeface="Garamond"/>
                <a:ea typeface="Garamond"/>
                <a:cs typeface="Garamond"/>
                <a:sym typeface="Garamond"/>
              </a:defRPr>
            </a:lvl7pPr>
            <a:lvl8pPr marL="1371600" marR="0" lvl="7" indent="0" algn="ctr" rtl="0">
              <a:spcBef>
                <a:spcPts val="0"/>
              </a:spcBef>
              <a:spcAft>
                <a:spcPts val="0"/>
              </a:spcAft>
              <a:buSzPts val="1400"/>
              <a:buNone/>
              <a:defRPr sz="4400" b="0" i="0" u="none" strike="noStrike" cap="none">
                <a:solidFill>
                  <a:schemeClr val="dk1"/>
                </a:solidFill>
                <a:latin typeface="Garamond"/>
                <a:ea typeface="Garamond"/>
                <a:cs typeface="Garamond"/>
                <a:sym typeface="Garamond"/>
              </a:defRPr>
            </a:lvl8pPr>
            <a:lvl9pPr marL="1828800" marR="0" lvl="8" indent="0" algn="ctr" rtl="0">
              <a:spcBef>
                <a:spcPts val="0"/>
              </a:spcBef>
              <a:spcAft>
                <a:spcPts val="0"/>
              </a:spcAft>
              <a:buSzPts val="1400"/>
              <a:buNone/>
              <a:defRPr sz="4400" b="0" i="0" u="none" strike="noStrike" cap="none">
                <a:solidFill>
                  <a:schemeClr val="dk1"/>
                </a:solidFill>
                <a:latin typeface="Garamond"/>
                <a:ea typeface="Garamond"/>
                <a:cs typeface="Garamond"/>
                <a:sym typeface="Garamond"/>
              </a:defRPr>
            </a:lvl9pPr>
          </a:lstStyle>
          <a:p>
            <a:endParaRPr/>
          </a:p>
        </p:txBody>
      </p:sp>
      <p:sp>
        <p:nvSpPr>
          <p:cNvPr id="11" name="Shape 11"/>
          <p:cNvSpPr txBox="1">
            <a:spLocks noGrp="1"/>
          </p:cNvSpPr>
          <p:nvPr>
            <p:ph type="body" idx="1"/>
          </p:nvPr>
        </p:nvSpPr>
        <p:spPr>
          <a:xfrm>
            <a:off x="457200" y="1063775"/>
            <a:ext cx="8229600" cy="3812231"/>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Garamond"/>
                <a:ea typeface="Garamond"/>
                <a:cs typeface="Garamond"/>
                <a:sym typeface="Garamond"/>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Garamond"/>
                <a:ea typeface="Garamond"/>
                <a:cs typeface="Garamond"/>
                <a:sym typeface="Garamond"/>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Garamond"/>
                <a:ea typeface="Garamond"/>
                <a:cs typeface="Garamond"/>
                <a:sym typeface="Garamond"/>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9pPr>
          </a:lstStyle>
          <a:p>
            <a:endParaRPr dirty="0"/>
          </a:p>
        </p:txBody>
      </p:sp>
      <p:sp>
        <p:nvSpPr>
          <p:cNvPr id="12" name="Shape 12"/>
          <p:cNvSpPr txBox="1">
            <a:spLocks noGrp="1"/>
          </p:cNvSpPr>
          <p:nvPr>
            <p:ph type="dt" idx="10"/>
          </p:nvPr>
        </p:nvSpPr>
        <p:spPr>
          <a:xfrm>
            <a:off x="457200" y="4767263"/>
            <a:ext cx="2133600" cy="2745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Garamond"/>
                <a:ea typeface="Garamond"/>
                <a:cs typeface="Garamond"/>
                <a:sym typeface="Garamond"/>
              </a:defRPr>
            </a:lvl1pPr>
            <a:lvl2pPr marL="457200" marR="0" lvl="1"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L="914400" marR="0" lvl="2"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L="1371600" marR="0" lvl="3"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L="1828800" marR="0" lvl="4"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L="2286000" marR="0" lvl="5"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L="2743200" marR="0" lvl="6"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L="3200400" marR="0" lvl="7"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L="3657600" marR="0" lvl="8"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13" name="Shape 13"/>
          <p:cNvSpPr txBox="1">
            <a:spLocks noGrp="1"/>
          </p:cNvSpPr>
          <p:nvPr>
            <p:ph type="ftr" idx="11"/>
          </p:nvPr>
        </p:nvSpPr>
        <p:spPr>
          <a:xfrm>
            <a:off x="3124200" y="4767263"/>
            <a:ext cx="2895600" cy="2745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Garamond"/>
                <a:ea typeface="Garamond"/>
                <a:cs typeface="Garamond"/>
                <a:sym typeface="Garamond"/>
              </a:defRPr>
            </a:lvl1pPr>
            <a:lvl2pPr marL="457200" marR="0" lvl="1"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L="914400" marR="0" lvl="2"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L="1371600" marR="0" lvl="3"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L="1828800" marR="0" lvl="4"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L="2286000" marR="0" lvl="5"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L="2743200" marR="0" lvl="6"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L="3200400" marR="0" lvl="7"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L="3657600" marR="0" lvl="8" indent="0"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pic>
        <p:nvPicPr>
          <p:cNvPr id="14" name="Shape 14"/>
          <p:cNvPicPr preferRelativeResize="0"/>
          <p:nvPr/>
        </p:nvPicPr>
        <p:blipFill>
          <a:blip r:embed="rId6">
            <a:alphaModFix/>
          </a:blip>
          <a:stretch>
            <a:fillRect/>
          </a:stretch>
        </p:blipFill>
        <p:spPr>
          <a:xfrm>
            <a:off x="4257850" y="1936175"/>
            <a:ext cx="628300" cy="127115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8"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capreform.eu/"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agriculture-strategies.eu/en/2018/03/european-court-of-auditors-severely-criticizes-the-effectiveness-of-decoupled-aid-and-greenin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Shape 46"/>
          <p:cNvSpPr txBox="1">
            <a:spLocks noGrp="1"/>
          </p:cNvSpPr>
          <p:nvPr>
            <p:ph type="ctrTitle"/>
          </p:nvPr>
        </p:nvSpPr>
        <p:spPr>
          <a:xfrm>
            <a:off x="179562" y="1211606"/>
            <a:ext cx="8784900" cy="1864200"/>
          </a:xfrm>
        </p:spPr>
        <p:txBody>
          <a:bodyPr/>
          <a:lstStyle/>
          <a:p>
            <a:r>
              <a:rPr lang="sl-SI" sz="1800" i="0" dirty="0" smtClean="0"/>
              <a:t/>
            </a:r>
            <a:br>
              <a:rPr lang="sl-SI" sz="1800" i="0" dirty="0" smtClean="0"/>
            </a:br>
            <a:r>
              <a:rPr lang="sl-SI" sz="1800" i="0" dirty="0"/>
              <a:t/>
            </a:r>
            <a:br>
              <a:rPr lang="sl-SI" sz="1800" i="0" dirty="0"/>
            </a:br>
            <a:r>
              <a:rPr lang="fr-FR" sz="1400" dirty="0"/>
              <a:t>Journée </a:t>
            </a:r>
            <a:r>
              <a:rPr lang="fr-FR" sz="1400" dirty="0" smtClean="0"/>
              <a:t>internationale</a:t>
            </a:r>
            <a:r>
              <a:rPr lang="sl-SI" sz="1400" dirty="0" smtClean="0"/>
              <a:t> </a:t>
            </a:r>
            <a:br>
              <a:rPr lang="sl-SI" sz="1400" dirty="0" smtClean="0"/>
            </a:br>
            <a:r>
              <a:rPr lang="sl-SI" sz="1400" dirty="0" smtClean="0"/>
              <a:t>„</a:t>
            </a:r>
            <a:r>
              <a:rPr lang="fr-FR" sz="1400" b="1" dirty="0" smtClean="0">
                <a:solidFill>
                  <a:srgbClr val="FF0000"/>
                </a:solidFill>
              </a:rPr>
              <a:t>The </a:t>
            </a:r>
            <a:r>
              <a:rPr lang="fr-FR" sz="1400" b="1" dirty="0">
                <a:solidFill>
                  <a:srgbClr val="FF0000"/>
                </a:solidFill>
              </a:rPr>
              <a:t>future of the </a:t>
            </a:r>
            <a:r>
              <a:rPr lang="fr-FR" sz="1400" b="1" dirty="0" smtClean="0">
                <a:solidFill>
                  <a:srgbClr val="FF0000"/>
                </a:solidFill>
              </a:rPr>
              <a:t>CAP</a:t>
            </a:r>
            <a:r>
              <a:rPr lang="sl-SI" sz="1400" dirty="0" smtClean="0"/>
              <a:t>“</a:t>
            </a:r>
            <a:r>
              <a:rPr lang="fr-FR" sz="1400" dirty="0" smtClean="0"/>
              <a:t> </a:t>
            </a:r>
            <a:r>
              <a:rPr lang="sl-SI" sz="1400" dirty="0" smtClean="0"/>
              <a:t> </a:t>
            </a:r>
            <a:r>
              <a:rPr lang="fr-FR" sz="1400" dirty="0" smtClean="0"/>
              <a:t>–</a:t>
            </a:r>
            <a:r>
              <a:rPr lang="sl-SI" sz="1400" dirty="0" smtClean="0"/>
              <a:t>  „</a:t>
            </a:r>
            <a:r>
              <a:rPr lang="fr-FR" sz="1400" dirty="0" smtClean="0"/>
              <a:t>L’avenir </a:t>
            </a:r>
            <a:r>
              <a:rPr lang="fr-FR" sz="1400" dirty="0"/>
              <a:t>de la </a:t>
            </a:r>
            <a:r>
              <a:rPr lang="fr-FR" sz="1400" dirty="0" smtClean="0"/>
              <a:t>PAC</a:t>
            </a:r>
            <a:r>
              <a:rPr lang="sl-SI" sz="1400" dirty="0" smtClean="0"/>
              <a:t>“</a:t>
            </a:r>
            <a:r>
              <a:rPr lang="fr-FR" sz="1400" dirty="0"/>
              <a:t/>
            </a:r>
            <a:br>
              <a:rPr lang="fr-FR" sz="1400" dirty="0"/>
            </a:br>
            <a:r>
              <a:rPr lang="fr-FR" sz="1200" dirty="0" smtClean="0"/>
              <a:t>June 22,</a:t>
            </a:r>
            <a:r>
              <a:rPr lang="sl-SI" sz="1200" dirty="0" smtClean="0"/>
              <a:t> </a:t>
            </a:r>
            <a:r>
              <a:rPr lang="fr-FR" sz="1200" dirty="0" smtClean="0"/>
              <a:t>2018 </a:t>
            </a:r>
            <a:r>
              <a:rPr lang="sl-SI" sz="1200" dirty="0" smtClean="0"/>
              <a:t> </a:t>
            </a:r>
            <a:r>
              <a:rPr lang="fr-FR" sz="1200" dirty="0" smtClean="0"/>
              <a:t>–</a:t>
            </a:r>
            <a:r>
              <a:rPr lang="sl-SI" sz="1200" dirty="0" smtClean="0"/>
              <a:t> </a:t>
            </a:r>
            <a:r>
              <a:rPr lang="fr-FR" sz="1200" dirty="0" smtClean="0"/>
              <a:t>Montpellier</a:t>
            </a:r>
            <a:r>
              <a:rPr lang="sl-SI" sz="1200" dirty="0" smtClean="0"/>
              <a:t> </a:t>
            </a:r>
            <a:r>
              <a:rPr lang="fr-FR" sz="1200" dirty="0" smtClean="0"/>
              <a:t>(</a:t>
            </a:r>
            <a:r>
              <a:rPr lang="fr-FR" sz="1200" dirty="0"/>
              <a:t>France</a:t>
            </a:r>
            <a:r>
              <a:rPr lang="fr-FR" sz="1200" dirty="0" smtClean="0"/>
              <a:t>)</a:t>
            </a:r>
            <a:r>
              <a:rPr lang="sl-SI" sz="1200" dirty="0" smtClean="0"/>
              <a:t/>
            </a:r>
            <a:br>
              <a:rPr lang="sl-SI" sz="1200" dirty="0" smtClean="0"/>
            </a:br>
            <a:r>
              <a:rPr lang="sl-SI" sz="1200" dirty="0" smtClean="0"/>
              <a:t/>
            </a:r>
            <a:br>
              <a:rPr lang="sl-SI" sz="1200" dirty="0" smtClean="0"/>
            </a:br>
            <a:r>
              <a:rPr lang="fr-FR" sz="1800" dirty="0"/>
              <a:t/>
            </a:r>
            <a:br>
              <a:rPr lang="fr-FR" sz="1800" dirty="0"/>
            </a:br>
            <a:r>
              <a:rPr lang="sl-SI" sz="1800" i="0" dirty="0" err="1" smtClean="0"/>
              <a:t>Pl</a:t>
            </a:r>
            <a:r>
              <a:rPr lang="en-US" sz="1800" i="0" dirty="0" err="1" smtClean="0"/>
              <a:t>enary</a:t>
            </a:r>
            <a:r>
              <a:rPr lang="en-US" sz="1800" i="0" dirty="0" smtClean="0"/>
              <a:t> </a:t>
            </a:r>
            <a:r>
              <a:rPr lang="en-US" sz="1800" i="0" dirty="0"/>
              <a:t>1 </a:t>
            </a:r>
            <a:br>
              <a:rPr lang="en-US" sz="1800" i="0" dirty="0"/>
            </a:br>
            <a:r>
              <a:rPr lang="en-US" sz="1800" dirty="0" smtClean="0"/>
              <a:t>Can </a:t>
            </a:r>
            <a:r>
              <a:rPr lang="en-US" sz="1800" dirty="0"/>
              <a:t>the CAP innovate to face the farmers’ revenue crisis?</a:t>
            </a:r>
            <a:br>
              <a:rPr lang="en-US" sz="1800" dirty="0"/>
            </a:br>
            <a:r>
              <a:rPr lang="sl-SI" sz="1800" dirty="0" smtClean="0"/>
              <a:t/>
            </a:r>
            <a:br>
              <a:rPr lang="sl-SI" sz="1800" dirty="0" smtClean="0"/>
            </a:br>
            <a:r>
              <a:rPr lang="sl-SI" sz="1800" i="0" dirty="0" smtClean="0"/>
              <a:t/>
            </a:r>
            <a:br>
              <a:rPr lang="sl-SI" sz="1800" i="0" dirty="0" smtClean="0"/>
            </a:br>
            <a:r>
              <a:rPr lang="sl-SI" sz="3600" b="1" dirty="0">
                <a:solidFill>
                  <a:srgbClr val="002060"/>
                </a:solidFill>
              </a:rPr>
              <a:t>CAP </a:t>
            </a:r>
            <a:r>
              <a:rPr lang="sl-SI" sz="3600" b="1" dirty="0" err="1">
                <a:solidFill>
                  <a:srgbClr val="002060"/>
                </a:solidFill>
              </a:rPr>
              <a:t>strategic</a:t>
            </a:r>
            <a:r>
              <a:rPr lang="sl-SI" sz="3600" b="1" dirty="0">
                <a:solidFill>
                  <a:srgbClr val="002060"/>
                </a:solidFill>
              </a:rPr>
              <a:t> </a:t>
            </a:r>
            <a:r>
              <a:rPr lang="sl-SI" sz="3600" b="1" dirty="0" err="1">
                <a:solidFill>
                  <a:srgbClr val="002060"/>
                </a:solidFill>
              </a:rPr>
              <a:t>planning</a:t>
            </a:r>
            <a:r>
              <a:rPr lang="sl-SI" sz="3600" b="1" dirty="0">
                <a:solidFill>
                  <a:srgbClr val="002060"/>
                </a:solidFill>
              </a:rPr>
              <a:t>: </a:t>
            </a:r>
            <a:r>
              <a:rPr lang="sl-SI" sz="3600" b="1" dirty="0" smtClean="0">
                <a:solidFill>
                  <a:srgbClr val="002060"/>
                </a:solidFill>
              </a:rPr>
              <a:t/>
            </a:r>
            <a:br>
              <a:rPr lang="sl-SI" sz="3600" b="1" dirty="0" smtClean="0">
                <a:solidFill>
                  <a:srgbClr val="002060"/>
                </a:solidFill>
              </a:rPr>
            </a:br>
            <a:r>
              <a:rPr lang="sl-SI" sz="3600" b="1" dirty="0" err="1" smtClean="0">
                <a:solidFill>
                  <a:srgbClr val="002060"/>
                </a:solidFill>
              </a:rPr>
              <a:t>scope</a:t>
            </a:r>
            <a:r>
              <a:rPr lang="sl-SI" sz="3600" b="1" dirty="0" smtClean="0">
                <a:solidFill>
                  <a:srgbClr val="002060"/>
                </a:solidFill>
              </a:rPr>
              <a:t> </a:t>
            </a:r>
            <a:r>
              <a:rPr lang="sl-SI" sz="3600" b="1" dirty="0" err="1">
                <a:solidFill>
                  <a:srgbClr val="002060"/>
                </a:solidFill>
              </a:rPr>
              <a:t>and</a:t>
            </a:r>
            <a:r>
              <a:rPr lang="sl-SI" sz="3600" b="1" dirty="0">
                <a:solidFill>
                  <a:srgbClr val="002060"/>
                </a:solidFill>
              </a:rPr>
              <a:t> </a:t>
            </a:r>
            <a:r>
              <a:rPr lang="sl-SI" sz="3600" b="1" dirty="0" err="1">
                <a:solidFill>
                  <a:srgbClr val="002060"/>
                </a:solidFill>
              </a:rPr>
              <a:t>implications</a:t>
            </a:r>
            <a:r>
              <a:rPr lang="sl-SI" sz="3600" b="1" dirty="0">
                <a:solidFill>
                  <a:srgbClr val="002060"/>
                </a:solidFill>
              </a:rPr>
              <a:t/>
            </a:r>
            <a:br>
              <a:rPr lang="sl-SI" sz="3600" b="1" dirty="0">
                <a:solidFill>
                  <a:srgbClr val="002060"/>
                </a:solidFill>
              </a:rPr>
            </a:br>
            <a:r>
              <a:rPr lang="sl-SI" sz="2000" b="1" i="0" dirty="0" smtClean="0">
                <a:solidFill>
                  <a:srgbClr val="002060"/>
                </a:solidFill>
              </a:rPr>
              <a:t/>
            </a:r>
            <a:br>
              <a:rPr lang="sl-SI" sz="2000" b="1" i="0" dirty="0" smtClean="0">
                <a:solidFill>
                  <a:srgbClr val="002060"/>
                </a:solidFill>
              </a:rPr>
            </a:br>
            <a:r>
              <a:rPr lang="sl-SI" sz="2000" b="1" i="0" dirty="0" smtClean="0"/>
              <a:t/>
            </a:r>
            <a:br>
              <a:rPr lang="sl-SI" sz="2000" b="1" i="0" dirty="0" smtClean="0"/>
            </a:br>
            <a:r>
              <a:rPr lang="sl-SI" sz="2000" b="1" i="0" dirty="0"/>
              <a:t/>
            </a:r>
            <a:br>
              <a:rPr lang="sl-SI" sz="2000" b="1" i="0" dirty="0"/>
            </a:br>
            <a:r>
              <a:rPr lang="sl-SI" sz="1800" i="0" dirty="0" smtClean="0"/>
              <a:t>Emil Erjavec</a:t>
            </a:r>
            <a:endParaRPr lang="sl-SI" sz="2000" b="1" i="0" dirty="0">
              <a:solidFill>
                <a:srgbClr val="0070C0"/>
              </a:solidFill>
            </a:endParaRPr>
          </a:p>
        </p:txBody>
      </p:sp>
      <p:pic>
        <p:nvPicPr>
          <p:cNvPr id="2" name="Slika 1"/>
          <p:cNvPicPr>
            <a:picLocks noChangeAspect="1"/>
          </p:cNvPicPr>
          <p:nvPr/>
        </p:nvPicPr>
        <p:blipFill>
          <a:blip r:embed="rId3"/>
          <a:stretch>
            <a:fillRect/>
          </a:stretch>
        </p:blipFill>
        <p:spPr>
          <a:xfrm>
            <a:off x="5508104" y="3741271"/>
            <a:ext cx="1872208" cy="112332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3"/>
          <a:stretch>
            <a:fillRect/>
          </a:stretch>
        </p:blipFill>
        <p:spPr>
          <a:xfrm>
            <a:off x="7761869" y="143799"/>
            <a:ext cx="1203598" cy="1203598"/>
          </a:xfrm>
          <a:prstGeom prst="rect">
            <a:avLst/>
          </a:prstGeom>
        </p:spPr>
      </p:pic>
      <p:sp>
        <p:nvSpPr>
          <p:cNvPr id="7" name="CasellaDiTesto 6">
            <a:extLst>
              <a:ext uri="{FF2B5EF4-FFF2-40B4-BE49-F238E27FC236}">
                <a16:creationId xmlns:a16="http://schemas.microsoft.com/office/drawing/2014/main" xmlns="" id="{04AC30A4-6BE1-40C9-97D8-F9774A63E076}"/>
              </a:ext>
            </a:extLst>
          </p:cNvPr>
          <p:cNvSpPr txBox="1"/>
          <p:nvPr/>
        </p:nvSpPr>
        <p:spPr>
          <a:xfrm>
            <a:off x="4220233" y="4201505"/>
            <a:ext cx="3056831" cy="369332"/>
          </a:xfrm>
          <a:prstGeom prst="rect">
            <a:avLst/>
          </a:prstGeom>
          <a:noFill/>
        </p:spPr>
        <p:txBody>
          <a:bodyPr wrap="square" rtlCol="0" anchor="ctr" anchorCtr="0">
            <a:spAutoFit/>
          </a:bodyPr>
          <a:lstStyle/>
          <a:p>
            <a:pPr algn="ctr"/>
            <a:r>
              <a:rPr lang="en-GB" sz="900" dirty="0">
                <a:solidFill>
                  <a:schemeClr val="bg1"/>
                </a:solidFill>
              </a:rPr>
              <a:t>Research of EU’s C</a:t>
            </a:r>
            <a:r>
              <a:rPr lang="sl-SI" sz="900" dirty="0">
                <a:solidFill>
                  <a:schemeClr val="bg1"/>
                </a:solidFill>
              </a:rPr>
              <a:t>AP</a:t>
            </a:r>
            <a:r>
              <a:rPr lang="en-GB" sz="900" dirty="0">
                <a:solidFill>
                  <a:schemeClr val="bg1"/>
                </a:solidFill>
              </a:rPr>
              <a:t>: disciplinary boundaries and beyond</a:t>
            </a:r>
            <a:endParaRPr lang="it-IT" sz="900" dirty="0">
              <a:solidFill>
                <a:schemeClr val="bg1"/>
              </a:solidFill>
              <a:latin typeface="Yu Gothic UI Semilight" panose="020B0400000000000000" pitchFamily="34" charset="-128"/>
              <a:ea typeface="Yu Gothic UI Semilight" panose="020B0400000000000000" pitchFamily="34" charset="-128"/>
            </a:endParaRPr>
          </a:p>
        </p:txBody>
      </p:sp>
      <p:sp>
        <p:nvSpPr>
          <p:cNvPr id="10" name="CasellaDiTesto 9">
            <a:extLst>
              <a:ext uri="{FF2B5EF4-FFF2-40B4-BE49-F238E27FC236}">
                <a16:creationId xmlns:a16="http://schemas.microsoft.com/office/drawing/2014/main" xmlns="" id="{C10B1291-99EF-4138-9821-E3228EDAD5AA}"/>
              </a:ext>
            </a:extLst>
          </p:cNvPr>
          <p:cNvSpPr txBox="1"/>
          <p:nvPr/>
        </p:nvSpPr>
        <p:spPr>
          <a:xfrm>
            <a:off x="7508762" y="4172348"/>
            <a:ext cx="260538" cy="415498"/>
          </a:xfrm>
          <a:prstGeom prst="rect">
            <a:avLst/>
          </a:prstGeom>
          <a:noFill/>
        </p:spPr>
        <p:txBody>
          <a:bodyPr wrap="square" rtlCol="0" anchor="ctr" anchorCtr="0">
            <a:spAutoFit/>
          </a:bodyPr>
          <a:lstStyle/>
          <a:p>
            <a:pPr algn="ctr"/>
            <a:r>
              <a:rPr lang="it-IT" sz="1050" b="1" dirty="0">
                <a:solidFill>
                  <a:schemeClr val="bg1"/>
                </a:solidFill>
                <a:latin typeface="Yu Gothic UI Semilight" panose="020B0400000000000000" pitchFamily="34" charset="-128"/>
                <a:ea typeface="Yu Gothic UI Semilight" panose="020B0400000000000000" pitchFamily="34" charset="-128"/>
              </a:rPr>
              <a:t>1</a:t>
            </a:r>
            <a:r>
              <a:rPr lang="sl-SI" sz="1050" b="1" dirty="0">
                <a:solidFill>
                  <a:schemeClr val="bg1"/>
                </a:solidFill>
                <a:latin typeface="Yu Gothic UI Semilight" panose="020B0400000000000000" pitchFamily="34" charset="-128"/>
                <a:ea typeface="Yu Gothic UI Semilight" panose="020B0400000000000000" pitchFamily="34" charset="-128"/>
              </a:rPr>
              <a:t>1</a:t>
            </a:r>
            <a:endParaRPr lang="it-IT" sz="1050" b="1" dirty="0">
              <a:solidFill>
                <a:schemeClr val="bg1"/>
              </a:solidFill>
              <a:latin typeface="Yu Gothic UI Semilight" panose="020B0400000000000000" pitchFamily="34" charset="-128"/>
              <a:ea typeface="Yu Gothic UI Semilight" panose="020B0400000000000000" pitchFamily="34" charset="-128"/>
            </a:endParaRPr>
          </a:p>
        </p:txBody>
      </p:sp>
      <p:sp>
        <p:nvSpPr>
          <p:cNvPr id="11" name="Označba mesta vsebine 10"/>
          <p:cNvSpPr>
            <a:spLocks noGrp="1"/>
          </p:cNvSpPr>
          <p:nvPr>
            <p:ph type="body" idx="1"/>
          </p:nvPr>
        </p:nvSpPr>
        <p:spPr>
          <a:xfrm>
            <a:off x="370650" y="1059582"/>
            <a:ext cx="8665846" cy="3982318"/>
          </a:xfrm>
        </p:spPr>
        <p:txBody>
          <a:bodyPr>
            <a:normAutofit/>
          </a:bodyPr>
          <a:lstStyle/>
          <a:p>
            <a:r>
              <a:rPr lang="sl-SI" dirty="0"/>
              <a:t>N</a:t>
            </a:r>
            <a:r>
              <a:rPr lang="en-GB" dirty="0"/>
              <a:t>o longer speak </a:t>
            </a:r>
            <a:r>
              <a:rPr lang="sl-SI" dirty="0" err="1"/>
              <a:t>about</a:t>
            </a:r>
            <a:r>
              <a:rPr lang="sl-SI" dirty="0"/>
              <a:t> </a:t>
            </a:r>
            <a:r>
              <a:rPr lang="en-GB" dirty="0"/>
              <a:t>an income policy, </a:t>
            </a:r>
            <a:endParaRPr lang="sl-SI" dirty="0"/>
          </a:p>
          <a:p>
            <a:pPr lvl="1"/>
            <a:r>
              <a:rPr lang="en-GB" dirty="0"/>
              <a:t>but of one of </a:t>
            </a:r>
            <a:r>
              <a:rPr lang="en-GB" sz="1800" b="1" dirty="0">
                <a:solidFill>
                  <a:srgbClr val="C00000"/>
                </a:solidFill>
              </a:rPr>
              <a:t>societal redistribution</a:t>
            </a:r>
            <a:r>
              <a:rPr lang="en-GB" dirty="0"/>
              <a:t>; </a:t>
            </a:r>
            <a:r>
              <a:rPr lang="en-GB" dirty="0" smtClean="0"/>
              <a:t>due </a:t>
            </a:r>
            <a:r>
              <a:rPr lang="en-GB" dirty="0"/>
              <a:t>to its mainly area-based measures, favours the largest, and as a rule most influential and organized beneficiaries</a:t>
            </a:r>
            <a:r>
              <a:rPr lang="sl-SI" dirty="0"/>
              <a:t>…</a:t>
            </a:r>
          </a:p>
          <a:p>
            <a:pPr lvl="1"/>
            <a:r>
              <a:rPr lang="sl-SI" b="1" dirty="0" smtClean="0">
                <a:solidFill>
                  <a:srgbClr val="C00000"/>
                </a:solidFill>
              </a:rPr>
              <a:t>s</a:t>
            </a:r>
            <a:r>
              <a:rPr lang="en-GB" b="1" dirty="0" err="1" smtClean="0">
                <a:solidFill>
                  <a:srgbClr val="C00000"/>
                </a:solidFill>
              </a:rPr>
              <a:t>upport</a:t>
            </a:r>
            <a:r>
              <a:rPr lang="en-GB" b="1" dirty="0" smtClean="0">
                <a:solidFill>
                  <a:srgbClr val="C00000"/>
                </a:solidFill>
              </a:rPr>
              <a:t> </a:t>
            </a:r>
            <a:r>
              <a:rPr lang="en-GB" b="1" dirty="0">
                <a:solidFill>
                  <a:srgbClr val="C00000"/>
                </a:solidFill>
              </a:rPr>
              <a:t>mechanisms </a:t>
            </a:r>
            <a:r>
              <a:rPr lang="en-GB" dirty="0"/>
              <a:t>have been changed, adjusted and renamed, yet still the majority of budgetary transfers reach the same type and size of producers</a:t>
            </a:r>
            <a:r>
              <a:rPr lang="sl-SI" dirty="0" smtClean="0"/>
              <a:t>! </a:t>
            </a:r>
          </a:p>
          <a:p>
            <a:pPr lvl="1"/>
            <a:r>
              <a:rPr lang="en-GB" dirty="0"/>
              <a:t>Caught in a clinch of particular interests of </a:t>
            </a:r>
            <a:r>
              <a:rPr lang="en-GB" b="1" dirty="0">
                <a:solidFill>
                  <a:srgbClr val="C00000"/>
                </a:solidFill>
              </a:rPr>
              <a:t>individual MSs </a:t>
            </a:r>
            <a:r>
              <a:rPr lang="en-GB" dirty="0"/>
              <a:t>and </a:t>
            </a:r>
            <a:r>
              <a:rPr lang="en-GB" b="1" dirty="0">
                <a:solidFill>
                  <a:srgbClr val="C00000"/>
                </a:solidFill>
              </a:rPr>
              <a:t>interest groups</a:t>
            </a:r>
            <a:r>
              <a:rPr lang="en-GB" dirty="0"/>
              <a:t>, policymakers at the EU level have not been able to untangle this Gordian knot</a:t>
            </a:r>
            <a:r>
              <a:rPr lang="en-GB" dirty="0" smtClean="0"/>
              <a:t>.</a:t>
            </a:r>
            <a:endParaRPr lang="sl-SI" dirty="0" smtClean="0"/>
          </a:p>
          <a:p>
            <a:r>
              <a:rPr lang="en-GB" dirty="0"/>
              <a:t>Will </a:t>
            </a:r>
            <a:r>
              <a:rPr lang="sl-SI" dirty="0" err="1" smtClean="0"/>
              <a:t>for</a:t>
            </a:r>
            <a:r>
              <a:rPr lang="sl-SI" dirty="0" smtClean="0"/>
              <a:t> </a:t>
            </a:r>
            <a:r>
              <a:rPr lang="sl-SI" dirty="0" err="1" smtClean="0"/>
              <a:t>change</a:t>
            </a:r>
            <a:r>
              <a:rPr lang="sl-SI" dirty="0" smtClean="0"/>
              <a:t> </a:t>
            </a:r>
            <a:r>
              <a:rPr lang="en-GB" dirty="0" smtClean="0"/>
              <a:t>is lacking</a:t>
            </a:r>
            <a:r>
              <a:rPr lang="sl-SI" dirty="0" smtClean="0"/>
              <a:t>…</a:t>
            </a:r>
          </a:p>
          <a:p>
            <a:pPr lvl="1"/>
            <a:r>
              <a:rPr lang="en-GB" dirty="0" smtClean="0"/>
              <a:t>as </a:t>
            </a:r>
            <a:r>
              <a:rPr lang="en-GB" dirty="0"/>
              <a:t>is (not unrelatedly) </a:t>
            </a:r>
            <a:r>
              <a:rPr lang="en-GB" dirty="0" smtClean="0"/>
              <a:t>factual</a:t>
            </a:r>
            <a:r>
              <a:rPr lang="sl-SI" dirty="0" smtClean="0"/>
              <a:t> </a:t>
            </a:r>
            <a:r>
              <a:rPr lang="sl-SI" dirty="0" err="1" smtClean="0"/>
              <a:t>situation</a:t>
            </a:r>
            <a:r>
              <a:rPr lang="sl-SI" dirty="0" smtClean="0"/>
              <a:t> </a:t>
            </a:r>
            <a:r>
              <a:rPr lang="en-GB" dirty="0" smtClean="0"/>
              <a:t> information</a:t>
            </a:r>
            <a:r>
              <a:rPr lang="sl-SI" dirty="0" smtClean="0"/>
              <a:t>…</a:t>
            </a:r>
            <a:r>
              <a:rPr lang="en-GB" dirty="0" smtClean="0"/>
              <a:t> </a:t>
            </a:r>
            <a:endParaRPr lang="sl-SI" dirty="0" smtClean="0"/>
          </a:p>
          <a:p>
            <a:pPr lvl="2"/>
            <a:endParaRPr lang="sl-SI" dirty="0" smtClean="0"/>
          </a:p>
          <a:p>
            <a:pPr lvl="1"/>
            <a:endParaRPr lang="sl-SI" dirty="0"/>
          </a:p>
        </p:txBody>
      </p:sp>
      <p:sp>
        <p:nvSpPr>
          <p:cNvPr id="9" name="Naslov 8"/>
          <p:cNvSpPr>
            <a:spLocks noGrp="1"/>
          </p:cNvSpPr>
          <p:nvPr>
            <p:ph type="title"/>
          </p:nvPr>
        </p:nvSpPr>
        <p:spPr/>
        <p:txBody>
          <a:bodyPr/>
          <a:lstStyle/>
          <a:p>
            <a:r>
              <a:rPr lang="sl-SI" dirty="0" err="1" smtClean="0"/>
              <a:t>Agricultural</a:t>
            </a:r>
            <a:r>
              <a:rPr lang="sl-SI" dirty="0" smtClean="0"/>
              <a:t> </a:t>
            </a:r>
            <a:r>
              <a:rPr lang="sl-SI" dirty="0" err="1" smtClean="0"/>
              <a:t>policy</a:t>
            </a:r>
            <a:r>
              <a:rPr lang="sl-SI" dirty="0" smtClean="0"/>
              <a:t> as </a:t>
            </a:r>
            <a:r>
              <a:rPr lang="sl-SI" dirty="0" err="1" smtClean="0"/>
              <a:t>interest</a:t>
            </a:r>
            <a:r>
              <a:rPr lang="sl-SI" dirty="0" smtClean="0"/>
              <a:t> </a:t>
            </a:r>
            <a:r>
              <a:rPr lang="sl-SI" dirty="0" err="1" smtClean="0"/>
              <a:t>policy</a:t>
            </a:r>
            <a:endParaRPr lang="it-IT" dirty="0"/>
          </a:p>
        </p:txBody>
      </p:sp>
      <p:sp>
        <p:nvSpPr>
          <p:cNvPr id="3" name="Označba mesta številke diapozitiva 2"/>
          <p:cNvSpPr>
            <a:spLocks noGrp="1"/>
          </p:cNvSpPr>
          <p:nvPr>
            <p:ph type="sldNum" sz="quarter" idx="4294967295"/>
          </p:nvPr>
        </p:nvSpPr>
        <p:spPr>
          <a:xfrm>
            <a:off x="7010400" y="4767263"/>
            <a:ext cx="2133600" cy="274637"/>
          </a:xfrm>
          <a:prstGeom prst="rect">
            <a:avLst/>
          </a:prstGeom>
        </p:spPr>
        <p:txBody>
          <a:bodyPr/>
          <a:lstStyle/>
          <a:p>
            <a:pPr algn="r"/>
            <a:fld id="{DAB914FF-E288-4808-BC58-F8ECC7C2D859}" type="slidenum">
              <a:rPr lang="sl-SI" altLang="sl-SI" smtClean="0"/>
              <a:pPr algn="r"/>
              <a:t>10</a:t>
            </a:fld>
            <a:endParaRPr lang="sl-SI" altLang="sl-SI" dirty="0"/>
          </a:p>
        </p:txBody>
      </p:sp>
      <p:sp>
        <p:nvSpPr>
          <p:cNvPr id="13" name="Rectangle 2"/>
          <p:cNvSpPr txBox="1">
            <a:spLocks noChangeArrowheads="1"/>
          </p:cNvSpPr>
          <p:nvPr/>
        </p:nvSpPr>
        <p:spPr>
          <a:xfrm>
            <a:off x="523050" y="-92546"/>
            <a:ext cx="8385000" cy="72870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434343"/>
              </a:buClr>
              <a:buSzPts val="2800"/>
              <a:buFont typeface="Garamond"/>
              <a:buNone/>
              <a:defRPr sz="3600" b="1" i="1" u="none" strike="noStrike" cap="none">
                <a:solidFill>
                  <a:srgbClr val="002060"/>
                </a:solidFill>
                <a:latin typeface="Garamond"/>
                <a:ea typeface="Garamond"/>
                <a:cs typeface="Garamond"/>
                <a:sym typeface="Garamond"/>
              </a:defRPr>
            </a:lvl1pPr>
            <a:lvl2pPr marL="0" marR="0" lvl="1" indent="0" algn="ctr" rtl="0">
              <a:lnSpc>
                <a:spcPct val="100000"/>
              </a:lnSpc>
              <a:spcBef>
                <a:spcPts val="0"/>
              </a:spcBef>
              <a:spcAft>
                <a:spcPts val="0"/>
              </a:spcAft>
              <a:buClr>
                <a:srgbClr val="434343"/>
              </a:buClr>
              <a:buSzPts val="2800"/>
              <a:buFont typeface="Gentium Book Basic"/>
              <a:buNone/>
              <a:defRPr sz="2800" b="0" i="0" u="none" strike="noStrike" cap="none">
                <a:solidFill>
                  <a:srgbClr val="434343"/>
                </a:solidFill>
                <a:latin typeface="Gentium Book Basic"/>
                <a:ea typeface="Gentium Book Basic"/>
                <a:cs typeface="Gentium Book Basic"/>
                <a:sym typeface="Gentium Book Basic"/>
              </a:defRPr>
            </a:lvl2pPr>
            <a:lvl3pPr marL="0" marR="0" lvl="2" indent="0" algn="ctr" rtl="0">
              <a:lnSpc>
                <a:spcPct val="100000"/>
              </a:lnSpc>
              <a:spcBef>
                <a:spcPts val="0"/>
              </a:spcBef>
              <a:spcAft>
                <a:spcPts val="0"/>
              </a:spcAft>
              <a:buClr>
                <a:srgbClr val="434343"/>
              </a:buClr>
              <a:buSzPts val="2800"/>
              <a:buFont typeface="Gentium Book Basic"/>
              <a:buNone/>
              <a:defRPr sz="2800" b="0" i="0" u="none" strike="noStrike" cap="none">
                <a:solidFill>
                  <a:srgbClr val="434343"/>
                </a:solidFill>
                <a:latin typeface="Gentium Book Basic"/>
                <a:ea typeface="Gentium Book Basic"/>
                <a:cs typeface="Gentium Book Basic"/>
                <a:sym typeface="Gentium Book Basic"/>
              </a:defRPr>
            </a:lvl3pPr>
            <a:lvl4pPr marL="0" marR="0" lvl="3" indent="0" algn="ctr" rtl="0">
              <a:lnSpc>
                <a:spcPct val="100000"/>
              </a:lnSpc>
              <a:spcBef>
                <a:spcPts val="0"/>
              </a:spcBef>
              <a:spcAft>
                <a:spcPts val="0"/>
              </a:spcAft>
              <a:buClr>
                <a:srgbClr val="434343"/>
              </a:buClr>
              <a:buSzPts val="2800"/>
              <a:buFont typeface="Gentium Book Basic"/>
              <a:buNone/>
              <a:defRPr sz="2800" b="0" i="0" u="none" strike="noStrike" cap="none">
                <a:solidFill>
                  <a:srgbClr val="434343"/>
                </a:solidFill>
                <a:latin typeface="Gentium Book Basic"/>
                <a:ea typeface="Gentium Book Basic"/>
                <a:cs typeface="Gentium Book Basic"/>
                <a:sym typeface="Gentium Book Basic"/>
              </a:defRPr>
            </a:lvl4pPr>
            <a:lvl5pPr marL="0" marR="0" lvl="4" indent="0" algn="ctr" rtl="0">
              <a:lnSpc>
                <a:spcPct val="100000"/>
              </a:lnSpc>
              <a:spcBef>
                <a:spcPts val="0"/>
              </a:spcBef>
              <a:spcAft>
                <a:spcPts val="0"/>
              </a:spcAft>
              <a:buClr>
                <a:srgbClr val="434343"/>
              </a:buClr>
              <a:buSzPts val="2800"/>
              <a:buFont typeface="Gentium Book Basic"/>
              <a:buNone/>
              <a:defRPr sz="2800" b="0" i="0" u="none" strike="noStrike" cap="none">
                <a:solidFill>
                  <a:srgbClr val="434343"/>
                </a:solidFill>
                <a:latin typeface="Gentium Book Basic"/>
                <a:ea typeface="Gentium Book Basic"/>
                <a:cs typeface="Gentium Book Basic"/>
                <a:sym typeface="Gentium Book Basic"/>
              </a:defRPr>
            </a:lvl5pPr>
            <a:lvl6pPr marL="457200" marR="0" lvl="5" indent="0" algn="ctr" rtl="0">
              <a:lnSpc>
                <a:spcPct val="100000"/>
              </a:lnSpc>
              <a:spcBef>
                <a:spcPts val="0"/>
              </a:spcBef>
              <a:spcAft>
                <a:spcPts val="0"/>
              </a:spcAft>
              <a:buClr>
                <a:srgbClr val="434343"/>
              </a:buClr>
              <a:buSzPts val="2800"/>
              <a:buFont typeface="Gentium Book Basic"/>
              <a:buNone/>
              <a:defRPr sz="2800" b="0" i="0" u="none" strike="noStrike" cap="none">
                <a:solidFill>
                  <a:srgbClr val="434343"/>
                </a:solidFill>
                <a:latin typeface="Gentium Book Basic"/>
                <a:ea typeface="Gentium Book Basic"/>
                <a:cs typeface="Gentium Book Basic"/>
                <a:sym typeface="Gentium Book Basic"/>
              </a:defRPr>
            </a:lvl6pPr>
            <a:lvl7pPr marL="914400" marR="0" lvl="6" indent="0" algn="ctr" rtl="0">
              <a:lnSpc>
                <a:spcPct val="100000"/>
              </a:lnSpc>
              <a:spcBef>
                <a:spcPts val="0"/>
              </a:spcBef>
              <a:spcAft>
                <a:spcPts val="0"/>
              </a:spcAft>
              <a:buClr>
                <a:srgbClr val="434343"/>
              </a:buClr>
              <a:buSzPts val="2800"/>
              <a:buFont typeface="Gentium Book Basic"/>
              <a:buNone/>
              <a:defRPr sz="2800" b="0" i="0" u="none" strike="noStrike" cap="none">
                <a:solidFill>
                  <a:srgbClr val="434343"/>
                </a:solidFill>
                <a:latin typeface="Gentium Book Basic"/>
                <a:ea typeface="Gentium Book Basic"/>
                <a:cs typeface="Gentium Book Basic"/>
                <a:sym typeface="Gentium Book Basic"/>
              </a:defRPr>
            </a:lvl7pPr>
            <a:lvl8pPr marL="1371600" marR="0" lvl="7" indent="0" algn="ctr" rtl="0">
              <a:lnSpc>
                <a:spcPct val="100000"/>
              </a:lnSpc>
              <a:spcBef>
                <a:spcPts val="0"/>
              </a:spcBef>
              <a:spcAft>
                <a:spcPts val="0"/>
              </a:spcAft>
              <a:buClr>
                <a:srgbClr val="434343"/>
              </a:buClr>
              <a:buSzPts val="2800"/>
              <a:buFont typeface="Gentium Book Basic"/>
              <a:buNone/>
              <a:defRPr sz="2800" b="0" i="0" u="none" strike="noStrike" cap="none">
                <a:solidFill>
                  <a:srgbClr val="434343"/>
                </a:solidFill>
                <a:latin typeface="Gentium Book Basic"/>
                <a:ea typeface="Gentium Book Basic"/>
                <a:cs typeface="Gentium Book Basic"/>
                <a:sym typeface="Gentium Book Basic"/>
              </a:defRPr>
            </a:lvl8pPr>
            <a:lvl9pPr marL="1828800" marR="0" lvl="8" indent="0" algn="ctr" rtl="0">
              <a:lnSpc>
                <a:spcPct val="100000"/>
              </a:lnSpc>
              <a:spcBef>
                <a:spcPts val="0"/>
              </a:spcBef>
              <a:spcAft>
                <a:spcPts val="0"/>
              </a:spcAft>
              <a:buClr>
                <a:srgbClr val="434343"/>
              </a:buClr>
              <a:buSzPts val="2800"/>
              <a:buFont typeface="Gentium Book Basic"/>
              <a:buNone/>
              <a:defRPr sz="2800" b="0" i="0" u="none" strike="noStrike" cap="none">
                <a:solidFill>
                  <a:srgbClr val="434343"/>
                </a:solidFill>
                <a:latin typeface="Gentium Book Basic"/>
                <a:ea typeface="Gentium Book Basic"/>
                <a:cs typeface="Gentium Book Basic"/>
                <a:sym typeface="Gentium Book Basic"/>
              </a:defRPr>
            </a:lvl9pPr>
          </a:lstStyle>
          <a:p>
            <a:pPr algn="r"/>
            <a:r>
              <a:rPr lang="sl-SI" sz="1600" dirty="0">
                <a:solidFill>
                  <a:srgbClr val="D00000"/>
                </a:solidFill>
              </a:rPr>
              <a:t>C</a:t>
            </a:r>
            <a:r>
              <a:rPr lang="sl-SI" sz="1600" dirty="0" smtClean="0">
                <a:solidFill>
                  <a:srgbClr val="D00000"/>
                </a:solidFill>
              </a:rPr>
              <a:t>.  </a:t>
            </a:r>
            <a:r>
              <a:rPr lang="sl-SI" sz="1600" dirty="0" err="1" smtClean="0">
                <a:solidFill>
                  <a:srgbClr val="D00000"/>
                </a:solidFill>
              </a:rPr>
              <a:t>Needs</a:t>
            </a:r>
            <a:r>
              <a:rPr lang="sl-SI" sz="1600" dirty="0" smtClean="0">
                <a:solidFill>
                  <a:srgbClr val="D00000"/>
                </a:solidFill>
              </a:rPr>
              <a:t> – farm </a:t>
            </a:r>
            <a:r>
              <a:rPr lang="sl-SI" sz="1600" dirty="0" err="1" smtClean="0">
                <a:solidFill>
                  <a:srgbClr val="D00000"/>
                </a:solidFill>
              </a:rPr>
              <a:t>income</a:t>
            </a:r>
            <a:endParaRPr lang="en-GB" sz="2400" dirty="0"/>
          </a:p>
        </p:txBody>
      </p:sp>
      <p:pic>
        <p:nvPicPr>
          <p:cNvPr id="2" name="Slika 1"/>
          <p:cNvPicPr>
            <a:picLocks noChangeAspect="1"/>
          </p:cNvPicPr>
          <p:nvPr/>
        </p:nvPicPr>
        <p:blipFill>
          <a:blip r:embed="rId4"/>
          <a:stretch>
            <a:fillRect/>
          </a:stretch>
        </p:blipFill>
        <p:spPr>
          <a:xfrm>
            <a:off x="6512724" y="3622278"/>
            <a:ext cx="2523772" cy="1419622"/>
          </a:xfrm>
          <a:prstGeom prst="rect">
            <a:avLst/>
          </a:prstGeom>
        </p:spPr>
      </p:pic>
    </p:spTree>
    <p:extLst>
      <p:ext uri="{BB962C8B-B14F-4D97-AF65-F5344CB8AC3E}">
        <p14:creationId xmlns:p14="http://schemas.microsoft.com/office/powerpoint/2010/main" val="2604367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Slika 11"/>
          <p:cNvPicPr>
            <a:picLocks noChangeAspect="1"/>
          </p:cNvPicPr>
          <p:nvPr/>
        </p:nvPicPr>
        <p:blipFill>
          <a:blip r:embed="rId3"/>
          <a:stretch>
            <a:fillRect/>
          </a:stretch>
        </p:blipFill>
        <p:spPr>
          <a:xfrm>
            <a:off x="7787132" y="123478"/>
            <a:ext cx="1203598" cy="1203598"/>
          </a:xfrm>
          <a:prstGeom prst="rect">
            <a:avLst/>
          </a:prstGeom>
        </p:spPr>
      </p:pic>
      <p:sp>
        <p:nvSpPr>
          <p:cNvPr id="7" name="CasellaDiTesto 6">
            <a:extLst>
              <a:ext uri="{FF2B5EF4-FFF2-40B4-BE49-F238E27FC236}">
                <a16:creationId xmlns:a16="http://schemas.microsoft.com/office/drawing/2014/main" xmlns="" id="{04AC30A4-6BE1-40C9-97D8-F9774A63E076}"/>
              </a:ext>
            </a:extLst>
          </p:cNvPr>
          <p:cNvSpPr txBox="1"/>
          <p:nvPr/>
        </p:nvSpPr>
        <p:spPr>
          <a:xfrm>
            <a:off x="4220233" y="4201505"/>
            <a:ext cx="3056831" cy="369332"/>
          </a:xfrm>
          <a:prstGeom prst="rect">
            <a:avLst/>
          </a:prstGeom>
          <a:noFill/>
        </p:spPr>
        <p:txBody>
          <a:bodyPr wrap="square" rtlCol="0" anchor="ctr" anchorCtr="0">
            <a:spAutoFit/>
          </a:bodyPr>
          <a:lstStyle/>
          <a:p>
            <a:pPr algn="ctr"/>
            <a:r>
              <a:rPr lang="en-GB" sz="900" dirty="0">
                <a:solidFill>
                  <a:schemeClr val="bg1"/>
                </a:solidFill>
              </a:rPr>
              <a:t>Research of EU’s C</a:t>
            </a:r>
            <a:r>
              <a:rPr lang="sl-SI" sz="900" dirty="0">
                <a:solidFill>
                  <a:schemeClr val="bg1"/>
                </a:solidFill>
              </a:rPr>
              <a:t>AP</a:t>
            </a:r>
            <a:r>
              <a:rPr lang="en-GB" sz="900" dirty="0">
                <a:solidFill>
                  <a:schemeClr val="bg1"/>
                </a:solidFill>
              </a:rPr>
              <a:t>: disciplinary boundaries and beyond</a:t>
            </a:r>
            <a:endParaRPr lang="it-IT" sz="900" dirty="0">
              <a:solidFill>
                <a:schemeClr val="bg1"/>
              </a:solidFill>
              <a:latin typeface="Yu Gothic UI Semilight" panose="020B0400000000000000" pitchFamily="34" charset="-128"/>
              <a:ea typeface="Yu Gothic UI Semilight" panose="020B0400000000000000" pitchFamily="34" charset="-128"/>
            </a:endParaRPr>
          </a:p>
        </p:txBody>
      </p:sp>
      <p:sp>
        <p:nvSpPr>
          <p:cNvPr id="10" name="CasellaDiTesto 9">
            <a:extLst>
              <a:ext uri="{FF2B5EF4-FFF2-40B4-BE49-F238E27FC236}">
                <a16:creationId xmlns:a16="http://schemas.microsoft.com/office/drawing/2014/main" xmlns="" id="{C10B1291-99EF-4138-9821-E3228EDAD5AA}"/>
              </a:ext>
            </a:extLst>
          </p:cNvPr>
          <p:cNvSpPr txBox="1"/>
          <p:nvPr/>
        </p:nvSpPr>
        <p:spPr>
          <a:xfrm>
            <a:off x="7508762" y="4172348"/>
            <a:ext cx="260538" cy="415498"/>
          </a:xfrm>
          <a:prstGeom prst="rect">
            <a:avLst/>
          </a:prstGeom>
          <a:noFill/>
        </p:spPr>
        <p:txBody>
          <a:bodyPr wrap="square" rtlCol="0" anchor="ctr" anchorCtr="0">
            <a:spAutoFit/>
          </a:bodyPr>
          <a:lstStyle/>
          <a:p>
            <a:pPr algn="ctr"/>
            <a:r>
              <a:rPr lang="it-IT" sz="1050" b="1" dirty="0">
                <a:solidFill>
                  <a:schemeClr val="bg1"/>
                </a:solidFill>
                <a:latin typeface="Yu Gothic UI Semilight" panose="020B0400000000000000" pitchFamily="34" charset="-128"/>
                <a:ea typeface="Yu Gothic UI Semilight" panose="020B0400000000000000" pitchFamily="34" charset="-128"/>
              </a:rPr>
              <a:t>1</a:t>
            </a:r>
            <a:r>
              <a:rPr lang="sl-SI" sz="1050" b="1" dirty="0">
                <a:solidFill>
                  <a:schemeClr val="bg1"/>
                </a:solidFill>
                <a:latin typeface="Yu Gothic UI Semilight" panose="020B0400000000000000" pitchFamily="34" charset="-128"/>
                <a:ea typeface="Yu Gothic UI Semilight" panose="020B0400000000000000" pitchFamily="34" charset="-128"/>
              </a:rPr>
              <a:t>1</a:t>
            </a:r>
            <a:endParaRPr lang="it-IT" sz="1050" b="1" dirty="0">
              <a:solidFill>
                <a:schemeClr val="bg1"/>
              </a:solidFill>
              <a:latin typeface="Yu Gothic UI Semilight" panose="020B0400000000000000" pitchFamily="34" charset="-128"/>
              <a:ea typeface="Yu Gothic UI Semilight" panose="020B0400000000000000" pitchFamily="34" charset="-128"/>
            </a:endParaRPr>
          </a:p>
        </p:txBody>
      </p:sp>
      <p:sp>
        <p:nvSpPr>
          <p:cNvPr id="11" name="Označba mesta vsebine 10"/>
          <p:cNvSpPr>
            <a:spLocks noGrp="1"/>
          </p:cNvSpPr>
          <p:nvPr>
            <p:ph type="body" idx="1"/>
          </p:nvPr>
        </p:nvSpPr>
        <p:spPr>
          <a:xfrm>
            <a:off x="370650" y="1059582"/>
            <a:ext cx="8665846" cy="4083918"/>
          </a:xfrm>
        </p:spPr>
        <p:txBody>
          <a:bodyPr>
            <a:normAutofit/>
          </a:bodyPr>
          <a:lstStyle/>
          <a:p>
            <a:r>
              <a:rPr lang="sl-SI" dirty="0" err="1" smtClean="0"/>
              <a:t>Commission</a:t>
            </a:r>
            <a:r>
              <a:rPr lang="sl-SI" dirty="0" smtClean="0"/>
              <a:t> </a:t>
            </a:r>
            <a:r>
              <a:rPr lang="en-GB" dirty="0"/>
              <a:t>recognizes this problem </a:t>
            </a:r>
            <a:r>
              <a:rPr lang="sl-SI" b="0" dirty="0" smtClean="0"/>
              <a:t>(</a:t>
            </a:r>
            <a:r>
              <a:rPr lang="sl-SI" b="0" dirty="0" err="1" smtClean="0"/>
              <a:t>with</a:t>
            </a:r>
            <a:r>
              <a:rPr lang="sl-SI" b="0" dirty="0" smtClean="0"/>
              <a:t> </a:t>
            </a:r>
            <a:r>
              <a:rPr lang="sl-SI" b="0" dirty="0" err="1" smtClean="0"/>
              <a:t>proposals</a:t>
            </a:r>
            <a:r>
              <a:rPr lang="sl-SI" b="0" dirty="0" smtClean="0"/>
              <a:t>)</a:t>
            </a:r>
            <a:r>
              <a:rPr lang="sl-SI" dirty="0" smtClean="0"/>
              <a:t>:</a:t>
            </a:r>
          </a:p>
          <a:p>
            <a:pPr lvl="1"/>
            <a:r>
              <a:rPr lang="en-GB" i="1" dirty="0" smtClean="0"/>
              <a:t>capping</a:t>
            </a:r>
            <a:r>
              <a:rPr lang="en-GB" i="1" dirty="0"/>
              <a:t>, complementary redistributive income payment, attention to small </a:t>
            </a:r>
            <a:r>
              <a:rPr lang="en-GB" i="1" dirty="0" smtClean="0"/>
              <a:t>farms</a:t>
            </a:r>
            <a:r>
              <a:rPr lang="sl-SI" i="1" dirty="0" smtClean="0"/>
              <a:t>,…</a:t>
            </a:r>
          </a:p>
          <a:p>
            <a:pPr lvl="1"/>
            <a:r>
              <a:rPr lang="sl-SI" dirty="0" smtClean="0"/>
              <a:t>… </a:t>
            </a:r>
            <a:r>
              <a:rPr lang="sl-SI" dirty="0" err="1" smtClean="0"/>
              <a:t>but</a:t>
            </a:r>
            <a:r>
              <a:rPr lang="sl-SI" dirty="0" smtClean="0"/>
              <a:t> </a:t>
            </a:r>
            <a:r>
              <a:rPr lang="en-GB" dirty="0" smtClean="0"/>
              <a:t>not </a:t>
            </a:r>
            <a:r>
              <a:rPr lang="en-GB" dirty="0"/>
              <a:t>do away with agricultural policy’s original </a:t>
            </a:r>
            <a:r>
              <a:rPr lang="en-GB" dirty="0" smtClean="0"/>
              <a:t>sin</a:t>
            </a:r>
            <a:r>
              <a:rPr lang="sl-SI" dirty="0" smtClean="0"/>
              <a:t> </a:t>
            </a:r>
            <a:r>
              <a:rPr lang="en-GB" dirty="0" smtClean="0"/>
              <a:t>of </a:t>
            </a:r>
            <a:r>
              <a:rPr lang="en-GB" dirty="0"/>
              <a:t>the mainly non-targeted income support favouring larger land owners and </a:t>
            </a:r>
            <a:r>
              <a:rPr lang="en-GB" dirty="0" smtClean="0"/>
              <a:t>producers</a:t>
            </a:r>
            <a:endParaRPr lang="sl-SI" dirty="0" smtClean="0"/>
          </a:p>
          <a:p>
            <a:r>
              <a:rPr lang="sl-SI" dirty="0" err="1"/>
              <a:t>Now</a:t>
            </a:r>
            <a:r>
              <a:rPr lang="sl-SI" dirty="0"/>
              <a:t>, </a:t>
            </a:r>
            <a:r>
              <a:rPr lang="en-GB" dirty="0"/>
              <a:t>hot coal in MS’s laps</a:t>
            </a:r>
            <a:r>
              <a:rPr lang="sl-SI" dirty="0"/>
              <a:t>…</a:t>
            </a:r>
          </a:p>
          <a:p>
            <a:pPr lvl="1"/>
            <a:r>
              <a:rPr lang="en-GB" b="1" dirty="0" smtClean="0">
                <a:solidFill>
                  <a:srgbClr val="C00000"/>
                </a:solidFill>
              </a:rPr>
              <a:t>heterogeneity </a:t>
            </a:r>
            <a:r>
              <a:rPr lang="en-GB" dirty="0"/>
              <a:t>in clarity of vision regarding </a:t>
            </a:r>
            <a:r>
              <a:rPr lang="sl-SI" b="1" dirty="0" err="1" smtClean="0">
                <a:solidFill>
                  <a:srgbClr val="C00000"/>
                </a:solidFill>
              </a:rPr>
              <a:t>policy</a:t>
            </a:r>
            <a:r>
              <a:rPr lang="sl-SI" b="1" dirty="0" smtClean="0">
                <a:solidFill>
                  <a:srgbClr val="C00000"/>
                </a:solidFill>
              </a:rPr>
              <a:t> </a:t>
            </a:r>
            <a:r>
              <a:rPr lang="en-GB" b="1" dirty="0" smtClean="0">
                <a:solidFill>
                  <a:srgbClr val="C00000"/>
                </a:solidFill>
              </a:rPr>
              <a:t>priorities</a:t>
            </a:r>
            <a:r>
              <a:rPr lang="en-GB" dirty="0" smtClean="0"/>
              <a:t> </a:t>
            </a:r>
            <a:r>
              <a:rPr lang="en-GB" dirty="0"/>
              <a:t>and quality of </a:t>
            </a:r>
            <a:r>
              <a:rPr lang="en-GB" b="1" dirty="0">
                <a:solidFill>
                  <a:srgbClr val="C00000"/>
                </a:solidFill>
              </a:rPr>
              <a:t>data sources</a:t>
            </a:r>
            <a:r>
              <a:rPr lang="en-GB" dirty="0"/>
              <a:t> for policy planning and monitoring is even </a:t>
            </a:r>
            <a:r>
              <a:rPr lang="en-GB" dirty="0" smtClean="0"/>
              <a:t>bigger</a:t>
            </a:r>
            <a:endParaRPr lang="sl-SI" dirty="0" smtClean="0"/>
          </a:p>
          <a:p>
            <a:pPr lvl="1"/>
            <a:r>
              <a:rPr lang="en-GB" dirty="0"/>
              <a:t>important share of </a:t>
            </a:r>
            <a:r>
              <a:rPr lang="sl-SI" dirty="0" err="1" smtClean="0"/>
              <a:t>MSs</a:t>
            </a:r>
            <a:r>
              <a:rPr lang="en-GB" dirty="0" smtClean="0"/>
              <a:t> </a:t>
            </a:r>
            <a:r>
              <a:rPr lang="en-GB" dirty="0"/>
              <a:t>will not know where to put this Commission ‘gift</a:t>
            </a:r>
            <a:r>
              <a:rPr lang="en-GB" dirty="0" smtClean="0"/>
              <a:t>’</a:t>
            </a:r>
            <a:endParaRPr lang="sl-SI" dirty="0" smtClean="0"/>
          </a:p>
          <a:p>
            <a:pPr lvl="1"/>
            <a:r>
              <a:rPr lang="sl-SI" dirty="0" smtClean="0"/>
              <a:t>…</a:t>
            </a:r>
            <a:r>
              <a:rPr lang="en-GB" i="1" dirty="0" smtClean="0"/>
              <a:t>will </a:t>
            </a:r>
            <a:r>
              <a:rPr lang="en-GB" i="1" dirty="0"/>
              <a:t>probably attempt to maintain </a:t>
            </a:r>
            <a:r>
              <a:rPr lang="en-GB" i="1" dirty="0" smtClean="0"/>
              <a:t>status </a:t>
            </a:r>
            <a:r>
              <a:rPr lang="en-GB" i="1" dirty="0"/>
              <a:t>quo, adapting </a:t>
            </a:r>
            <a:r>
              <a:rPr lang="en-GB" i="1" dirty="0" smtClean="0"/>
              <a:t>compulsory </a:t>
            </a:r>
            <a:r>
              <a:rPr lang="en-GB" i="1" dirty="0"/>
              <a:t>new demands</a:t>
            </a:r>
            <a:r>
              <a:rPr lang="en-GB" dirty="0" smtClean="0"/>
              <a:t>.</a:t>
            </a:r>
            <a:endParaRPr lang="sl-SI" dirty="0" smtClean="0"/>
          </a:p>
          <a:p>
            <a:r>
              <a:rPr lang="sl-SI" dirty="0" smtClean="0"/>
              <a:t>New </a:t>
            </a:r>
            <a:r>
              <a:rPr lang="sl-SI" dirty="0" err="1" smtClean="0"/>
              <a:t>ideas</a:t>
            </a:r>
            <a:r>
              <a:rPr lang="sl-SI" dirty="0" smtClean="0"/>
              <a:t>: out </a:t>
            </a:r>
            <a:r>
              <a:rPr lang="sl-SI" dirty="0" err="1" smtClean="0"/>
              <a:t>of</a:t>
            </a:r>
            <a:r>
              <a:rPr lang="sl-SI" dirty="0" smtClean="0"/>
              <a:t> </a:t>
            </a:r>
            <a:r>
              <a:rPr lang="sl-SI" dirty="0" err="1" smtClean="0"/>
              <a:t>questions</a:t>
            </a:r>
            <a:r>
              <a:rPr lang="sl-SI" dirty="0" smtClean="0"/>
              <a:t>?</a:t>
            </a:r>
          </a:p>
          <a:p>
            <a:pPr lvl="1"/>
            <a:r>
              <a:rPr lang="en-GB" dirty="0"/>
              <a:t>like a universal basic income for workers in </a:t>
            </a:r>
            <a:r>
              <a:rPr lang="en-GB" dirty="0" smtClean="0"/>
              <a:t>agriculture</a:t>
            </a:r>
            <a:endParaRPr lang="sl-SI" dirty="0"/>
          </a:p>
        </p:txBody>
      </p:sp>
      <p:sp>
        <p:nvSpPr>
          <p:cNvPr id="9" name="Naslov 8"/>
          <p:cNvSpPr>
            <a:spLocks noGrp="1"/>
          </p:cNvSpPr>
          <p:nvPr>
            <p:ph type="title"/>
          </p:nvPr>
        </p:nvSpPr>
        <p:spPr/>
        <p:txBody>
          <a:bodyPr/>
          <a:lstStyle/>
          <a:p>
            <a:r>
              <a:rPr lang="sl-SI" dirty="0" smtClean="0"/>
              <a:t>Farm </a:t>
            </a:r>
            <a:r>
              <a:rPr lang="sl-SI" dirty="0" err="1" smtClean="0"/>
              <a:t>income</a:t>
            </a:r>
            <a:r>
              <a:rPr lang="sl-SI" dirty="0" smtClean="0"/>
              <a:t> </a:t>
            </a:r>
            <a:r>
              <a:rPr lang="sl-SI" dirty="0" err="1" smtClean="0"/>
              <a:t>policy</a:t>
            </a:r>
            <a:r>
              <a:rPr lang="sl-SI" dirty="0" smtClean="0"/>
              <a:t> reform is </a:t>
            </a:r>
            <a:r>
              <a:rPr lang="sl-SI" dirty="0" err="1" smtClean="0"/>
              <a:t>lacking</a:t>
            </a:r>
            <a:endParaRPr lang="it-IT" dirty="0"/>
          </a:p>
        </p:txBody>
      </p:sp>
      <p:sp>
        <p:nvSpPr>
          <p:cNvPr id="3" name="Označba mesta številke diapozitiva 2"/>
          <p:cNvSpPr>
            <a:spLocks noGrp="1"/>
          </p:cNvSpPr>
          <p:nvPr>
            <p:ph type="sldNum" sz="quarter" idx="4294967295"/>
          </p:nvPr>
        </p:nvSpPr>
        <p:spPr>
          <a:xfrm>
            <a:off x="7010400" y="4767263"/>
            <a:ext cx="2133600" cy="274637"/>
          </a:xfrm>
          <a:prstGeom prst="rect">
            <a:avLst/>
          </a:prstGeom>
        </p:spPr>
        <p:txBody>
          <a:bodyPr/>
          <a:lstStyle/>
          <a:p>
            <a:pPr algn="r"/>
            <a:fld id="{DAB914FF-E288-4808-BC58-F8ECC7C2D859}" type="slidenum">
              <a:rPr lang="sl-SI" altLang="sl-SI" smtClean="0"/>
              <a:pPr algn="r"/>
              <a:t>11</a:t>
            </a:fld>
            <a:endParaRPr lang="sl-SI" altLang="sl-SI" dirty="0"/>
          </a:p>
        </p:txBody>
      </p:sp>
      <p:sp>
        <p:nvSpPr>
          <p:cNvPr id="13" name="Rectangle 2"/>
          <p:cNvSpPr txBox="1">
            <a:spLocks noChangeArrowheads="1"/>
          </p:cNvSpPr>
          <p:nvPr/>
        </p:nvSpPr>
        <p:spPr>
          <a:xfrm>
            <a:off x="651496" y="-102732"/>
            <a:ext cx="8385000" cy="72870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434343"/>
              </a:buClr>
              <a:buSzPts val="2800"/>
              <a:buFont typeface="Garamond"/>
              <a:buNone/>
              <a:defRPr sz="3600" b="1" i="1" u="none" strike="noStrike" cap="none">
                <a:solidFill>
                  <a:srgbClr val="002060"/>
                </a:solidFill>
                <a:latin typeface="Garamond"/>
                <a:ea typeface="Garamond"/>
                <a:cs typeface="Garamond"/>
                <a:sym typeface="Garamond"/>
              </a:defRPr>
            </a:lvl1pPr>
            <a:lvl2pPr marL="0" marR="0" lvl="1" indent="0" algn="ctr" rtl="0">
              <a:lnSpc>
                <a:spcPct val="100000"/>
              </a:lnSpc>
              <a:spcBef>
                <a:spcPts val="0"/>
              </a:spcBef>
              <a:spcAft>
                <a:spcPts val="0"/>
              </a:spcAft>
              <a:buClr>
                <a:srgbClr val="434343"/>
              </a:buClr>
              <a:buSzPts val="2800"/>
              <a:buFont typeface="Gentium Book Basic"/>
              <a:buNone/>
              <a:defRPr sz="2800" b="0" i="0" u="none" strike="noStrike" cap="none">
                <a:solidFill>
                  <a:srgbClr val="434343"/>
                </a:solidFill>
                <a:latin typeface="Gentium Book Basic"/>
                <a:ea typeface="Gentium Book Basic"/>
                <a:cs typeface="Gentium Book Basic"/>
                <a:sym typeface="Gentium Book Basic"/>
              </a:defRPr>
            </a:lvl2pPr>
            <a:lvl3pPr marL="0" marR="0" lvl="2" indent="0" algn="ctr" rtl="0">
              <a:lnSpc>
                <a:spcPct val="100000"/>
              </a:lnSpc>
              <a:spcBef>
                <a:spcPts val="0"/>
              </a:spcBef>
              <a:spcAft>
                <a:spcPts val="0"/>
              </a:spcAft>
              <a:buClr>
                <a:srgbClr val="434343"/>
              </a:buClr>
              <a:buSzPts val="2800"/>
              <a:buFont typeface="Gentium Book Basic"/>
              <a:buNone/>
              <a:defRPr sz="2800" b="0" i="0" u="none" strike="noStrike" cap="none">
                <a:solidFill>
                  <a:srgbClr val="434343"/>
                </a:solidFill>
                <a:latin typeface="Gentium Book Basic"/>
                <a:ea typeface="Gentium Book Basic"/>
                <a:cs typeface="Gentium Book Basic"/>
                <a:sym typeface="Gentium Book Basic"/>
              </a:defRPr>
            </a:lvl3pPr>
            <a:lvl4pPr marL="0" marR="0" lvl="3" indent="0" algn="ctr" rtl="0">
              <a:lnSpc>
                <a:spcPct val="100000"/>
              </a:lnSpc>
              <a:spcBef>
                <a:spcPts val="0"/>
              </a:spcBef>
              <a:spcAft>
                <a:spcPts val="0"/>
              </a:spcAft>
              <a:buClr>
                <a:srgbClr val="434343"/>
              </a:buClr>
              <a:buSzPts val="2800"/>
              <a:buFont typeface="Gentium Book Basic"/>
              <a:buNone/>
              <a:defRPr sz="2800" b="0" i="0" u="none" strike="noStrike" cap="none">
                <a:solidFill>
                  <a:srgbClr val="434343"/>
                </a:solidFill>
                <a:latin typeface="Gentium Book Basic"/>
                <a:ea typeface="Gentium Book Basic"/>
                <a:cs typeface="Gentium Book Basic"/>
                <a:sym typeface="Gentium Book Basic"/>
              </a:defRPr>
            </a:lvl4pPr>
            <a:lvl5pPr marL="0" marR="0" lvl="4" indent="0" algn="ctr" rtl="0">
              <a:lnSpc>
                <a:spcPct val="100000"/>
              </a:lnSpc>
              <a:spcBef>
                <a:spcPts val="0"/>
              </a:spcBef>
              <a:spcAft>
                <a:spcPts val="0"/>
              </a:spcAft>
              <a:buClr>
                <a:srgbClr val="434343"/>
              </a:buClr>
              <a:buSzPts val="2800"/>
              <a:buFont typeface="Gentium Book Basic"/>
              <a:buNone/>
              <a:defRPr sz="2800" b="0" i="0" u="none" strike="noStrike" cap="none">
                <a:solidFill>
                  <a:srgbClr val="434343"/>
                </a:solidFill>
                <a:latin typeface="Gentium Book Basic"/>
                <a:ea typeface="Gentium Book Basic"/>
                <a:cs typeface="Gentium Book Basic"/>
                <a:sym typeface="Gentium Book Basic"/>
              </a:defRPr>
            </a:lvl5pPr>
            <a:lvl6pPr marL="457200" marR="0" lvl="5" indent="0" algn="ctr" rtl="0">
              <a:lnSpc>
                <a:spcPct val="100000"/>
              </a:lnSpc>
              <a:spcBef>
                <a:spcPts val="0"/>
              </a:spcBef>
              <a:spcAft>
                <a:spcPts val="0"/>
              </a:spcAft>
              <a:buClr>
                <a:srgbClr val="434343"/>
              </a:buClr>
              <a:buSzPts val="2800"/>
              <a:buFont typeface="Gentium Book Basic"/>
              <a:buNone/>
              <a:defRPr sz="2800" b="0" i="0" u="none" strike="noStrike" cap="none">
                <a:solidFill>
                  <a:srgbClr val="434343"/>
                </a:solidFill>
                <a:latin typeface="Gentium Book Basic"/>
                <a:ea typeface="Gentium Book Basic"/>
                <a:cs typeface="Gentium Book Basic"/>
                <a:sym typeface="Gentium Book Basic"/>
              </a:defRPr>
            </a:lvl6pPr>
            <a:lvl7pPr marL="914400" marR="0" lvl="6" indent="0" algn="ctr" rtl="0">
              <a:lnSpc>
                <a:spcPct val="100000"/>
              </a:lnSpc>
              <a:spcBef>
                <a:spcPts val="0"/>
              </a:spcBef>
              <a:spcAft>
                <a:spcPts val="0"/>
              </a:spcAft>
              <a:buClr>
                <a:srgbClr val="434343"/>
              </a:buClr>
              <a:buSzPts val="2800"/>
              <a:buFont typeface="Gentium Book Basic"/>
              <a:buNone/>
              <a:defRPr sz="2800" b="0" i="0" u="none" strike="noStrike" cap="none">
                <a:solidFill>
                  <a:srgbClr val="434343"/>
                </a:solidFill>
                <a:latin typeface="Gentium Book Basic"/>
                <a:ea typeface="Gentium Book Basic"/>
                <a:cs typeface="Gentium Book Basic"/>
                <a:sym typeface="Gentium Book Basic"/>
              </a:defRPr>
            </a:lvl7pPr>
            <a:lvl8pPr marL="1371600" marR="0" lvl="7" indent="0" algn="ctr" rtl="0">
              <a:lnSpc>
                <a:spcPct val="100000"/>
              </a:lnSpc>
              <a:spcBef>
                <a:spcPts val="0"/>
              </a:spcBef>
              <a:spcAft>
                <a:spcPts val="0"/>
              </a:spcAft>
              <a:buClr>
                <a:srgbClr val="434343"/>
              </a:buClr>
              <a:buSzPts val="2800"/>
              <a:buFont typeface="Gentium Book Basic"/>
              <a:buNone/>
              <a:defRPr sz="2800" b="0" i="0" u="none" strike="noStrike" cap="none">
                <a:solidFill>
                  <a:srgbClr val="434343"/>
                </a:solidFill>
                <a:latin typeface="Gentium Book Basic"/>
                <a:ea typeface="Gentium Book Basic"/>
                <a:cs typeface="Gentium Book Basic"/>
                <a:sym typeface="Gentium Book Basic"/>
              </a:defRPr>
            </a:lvl8pPr>
            <a:lvl9pPr marL="1828800" marR="0" lvl="8" indent="0" algn="ctr" rtl="0">
              <a:lnSpc>
                <a:spcPct val="100000"/>
              </a:lnSpc>
              <a:spcBef>
                <a:spcPts val="0"/>
              </a:spcBef>
              <a:spcAft>
                <a:spcPts val="0"/>
              </a:spcAft>
              <a:buClr>
                <a:srgbClr val="434343"/>
              </a:buClr>
              <a:buSzPts val="2800"/>
              <a:buFont typeface="Gentium Book Basic"/>
              <a:buNone/>
              <a:defRPr sz="2800" b="0" i="0" u="none" strike="noStrike" cap="none">
                <a:solidFill>
                  <a:srgbClr val="434343"/>
                </a:solidFill>
                <a:latin typeface="Gentium Book Basic"/>
                <a:ea typeface="Gentium Book Basic"/>
                <a:cs typeface="Gentium Book Basic"/>
                <a:sym typeface="Gentium Book Basic"/>
              </a:defRPr>
            </a:lvl9pPr>
          </a:lstStyle>
          <a:p>
            <a:pPr algn="r"/>
            <a:r>
              <a:rPr lang="sl-SI" sz="1600" dirty="0" smtClean="0">
                <a:solidFill>
                  <a:srgbClr val="D00000"/>
                </a:solidFill>
              </a:rPr>
              <a:t>C.  </a:t>
            </a:r>
            <a:r>
              <a:rPr lang="sl-SI" sz="1600" dirty="0" err="1" smtClean="0">
                <a:solidFill>
                  <a:srgbClr val="D00000"/>
                </a:solidFill>
              </a:rPr>
              <a:t>Needs</a:t>
            </a:r>
            <a:r>
              <a:rPr lang="sl-SI" sz="1600" dirty="0" smtClean="0">
                <a:solidFill>
                  <a:srgbClr val="D00000"/>
                </a:solidFill>
              </a:rPr>
              <a:t> – farm </a:t>
            </a:r>
            <a:r>
              <a:rPr lang="sl-SI" sz="1600" dirty="0" err="1" smtClean="0">
                <a:solidFill>
                  <a:srgbClr val="D00000"/>
                </a:solidFill>
              </a:rPr>
              <a:t>income</a:t>
            </a:r>
            <a:endParaRPr lang="en-GB" sz="2400" dirty="0"/>
          </a:p>
        </p:txBody>
      </p:sp>
      <p:pic>
        <p:nvPicPr>
          <p:cNvPr id="2" name="Slika 1"/>
          <p:cNvPicPr>
            <a:picLocks noChangeAspect="1"/>
          </p:cNvPicPr>
          <p:nvPr/>
        </p:nvPicPr>
        <p:blipFill>
          <a:blip r:embed="rId4"/>
          <a:stretch>
            <a:fillRect/>
          </a:stretch>
        </p:blipFill>
        <p:spPr>
          <a:xfrm>
            <a:off x="7596336" y="4299942"/>
            <a:ext cx="833474" cy="833474"/>
          </a:xfrm>
          <a:prstGeom prst="rect">
            <a:avLst/>
          </a:prstGeom>
        </p:spPr>
      </p:pic>
    </p:spTree>
    <p:extLst>
      <p:ext uri="{BB962C8B-B14F-4D97-AF65-F5344CB8AC3E}">
        <p14:creationId xmlns:p14="http://schemas.microsoft.com/office/powerpoint/2010/main" val="536461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Slika 7"/>
          <p:cNvPicPr>
            <a:picLocks noChangeAspect="1"/>
          </p:cNvPicPr>
          <p:nvPr/>
        </p:nvPicPr>
        <p:blipFill>
          <a:blip r:embed="rId3"/>
          <a:stretch>
            <a:fillRect/>
          </a:stretch>
        </p:blipFill>
        <p:spPr>
          <a:xfrm flipH="1">
            <a:off x="7384566" y="336165"/>
            <a:ext cx="1385267" cy="1446834"/>
          </a:xfrm>
          <a:prstGeom prst="rect">
            <a:avLst/>
          </a:prstGeom>
        </p:spPr>
      </p:pic>
      <p:sp>
        <p:nvSpPr>
          <p:cNvPr id="7" name="CasellaDiTesto 6">
            <a:extLst>
              <a:ext uri="{FF2B5EF4-FFF2-40B4-BE49-F238E27FC236}">
                <a16:creationId xmlns:a16="http://schemas.microsoft.com/office/drawing/2014/main" xmlns="" id="{04AC30A4-6BE1-40C9-97D8-F9774A63E076}"/>
              </a:ext>
            </a:extLst>
          </p:cNvPr>
          <p:cNvSpPr txBox="1"/>
          <p:nvPr/>
        </p:nvSpPr>
        <p:spPr>
          <a:xfrm>
            <a:off x="4220233" y="4201505"/>
            <a:ext cx="3056831" cy="369332"/>
          </a:xfrm>
          <a:prstGeom prst="rect">
            <a:avLst/>
          </a:prstGeom>
          <a:noFill/>
        </p:spPr>
        <p:txBody>
          <a:bodyPr wrap="square" rtlCol="0" anchor="ctr" anchorCtr="0">
            <a:spAutoFit/>
          </a:bodyPr>
          <a:lstStyle/>
          <a:p>
            <a:pPr algn="ctr"/>
            <a:r>
              <a:rPr lang="en-GB" sz="900" dirty="0">
                <a:solidFill>
                  <a:schemeClr val="bg1"/>
                </a:solidFill>
              </a:rPr>
              <a:t>Research of EU’s C</a:t>
            </a:r>
            <a:r>
              <a:rPr lang="sl-SI" sz="900" dirty="0">
                <a:solidFill>
                  <a:schemeClr val="bg1"/>
                </a:solidFill>
              </a:rPr>
              <a:t>AP</a:t>
            </a:r>
            <a:r>
              <a:rPr lang="en-GB" sz="900" dirty="0">
                <a:solidFill>
                  <a:schemeClr val="bg1"/>
                </a:solidFill>
              </a:rPr>
              <a:t>: disciplinary boundaries and beyond</a:t>
            </a:r>
            <a:endParaRPr lang="it-IT" sz="900" dirty="0">
              <a:solidFill>
                <a:schemeClr val="bg1"/>
              </a:solidFill>
              <a:latin typeface="Yu Gothic UI Semilight" panose="020B0400000000000000" pitchFamily="34" charset="-128"/>
              <a:ea typeface="Yu Gothic UI Semilight" panose="020B0400000000000000" pitchFamily="34" charset="-128"/>
            </a:endParaRPr>
          </a:p>
        </p:txBody>
      </p:sp>
      <p:sp>
        <p:nvSpPr>
          <p:cNvPr id="10" name="CasellaDiTesto 9">
            <a:extLst>
              <a:ext uri="{FF2B5EF4-FFF2-40B4-BE49-F238E27FC236}">
                <a16:creationId xmlns:a16="http://schemas.microsoft.com/office/drawing/2014/main" xmlns="" id="{C10B1291-99EF-4138-9821-E3228EDAD5AA}"/>
              </a:ext>
            </a:extLst>
          </p:cNvPr>
          <p:cNvSpPr txBox="1"/>
          <p:nvPr/>
        </p:nvSpPr>
        <p:spPr>
          <a:xfrm>
            <a:off x="7508762" y="4172348"/>
            <a:ext cx="260538" cy="415498"/>
          </a:xfrm>
          <a:prstGeom prst="rect">
            <a:avLst/>
          </a:prstGeom>
          <a:noFill/>
        </p:spPr>
        <p:txBody>
          <a:bodyPr wrap="square" rtlCol="0" anchor="ctr" anchorCtr="0">
            <a:spAutoFit/>
          </a:bodyPr>
          <a:lstStyle/>
          <a:p>
            <a:pPr algn="ctr"/>
            <a:r>
              <a:rPr lang="it-IT" sz="1050" b="1" dirty="0">
                <a:solidFill>
                  <a:schemeClr val="bg1"/>
                </a:solidFill>
                <a:latin typeface="Yu Gothic UI Semilight" panose="020B0400000000000000" pitchFamily="34" charset="-128"/>
                <a:ea typeface="Yu Gothic UI Semilight" panose="020B0400000000000000" pitchFamily="34" charset="-128"/>
              </a:rPr>
              <a:t>1</a:t>
            </a:r>
            <a:r>
              <a:rPr lang="sl-SI" sz="1050" b="1" dirty="0">
                <a:solidFill>
                  <a:schemeClr val="bg1"/>
                </a:solidFill>
                <a:latin typeface="Yu Gothic UI Semilight" panose="020B0400000000000000" pitchFamily="34" charset="-128"/>
                <a:ea typeface="Yu Gothic UI Semilight" panose="020B0400000000000000" pitchFamily="34" charset="-128"/>
              </a:rPr>
              <a:t>1</a:t>
            </a:r>
            <a:endParaRPr lang="it-IT" sz="1050" b="1" dirty="0">
              <a:solidFill>
                <a:schemeClr val="bg1"/>
              </a:solidFill>
              <a:latin typeface="Yu Gothic UI Semilight" panose="020B0400000000000000" pitchFamily="34" charset="-128"/>
              <a:ea typeface="Yu Gothic UI Semilight" panose="020B0400000000000000" pitchFamily="34" charset="-128"/>
            </a:endParaRPr>
          </a:p>
        </p:txBody>
      </p:sp>
      <p:sp>
        <p:nvSpPr>
          <p:cNvPr id="11" name="Označba mesta vsebine 10"/>
          <p:cNvSpPr>
            <a:spLocks noGrp="1"/>
          </p:cNvSpPr>
          <p:nvPr>
            <p:ph type="body" idx="1"/>
          </p:nvPr>
        </p:nvSpPr>
        <p:spPr>
          <a:xfrm>
            <a:off x="370650" y="1059582"/>
            <a:ext cx="8665846" cy="3982318"/>
          </a:xfrm>
        </p:spPr>
        <p:txBody>
          <a:bodyPr>
            <a:normAutofit/>
          </a:bodyPr>
          <a:lstStyle/>
          <a:p>
            <a:r>
              <a:rPr lang="en-GB" dirty="0"/>
              <a:t>The increasing inclusion of environmental considerations </a:t>
            </a:r>
            <a:endParaRPr lang="sl-SI" dirty="0" smtClean="0"/>
          </a:p>
          <a:p>
            <a:pPr lvl="1"/>
            <a:r>
              <a:rPr lang="en-GB" dirty="0" smtClean="0"/>
              <a:t>is </a:t>
            </a:r>
            <a:r>
              <a:rPr lang="en-GB" dirty="0"/>
              <a:t>a reflection of its attempts to be more </a:t>
            </a:r>
            <a:r>
              <a:rPr lang="en-GB" b="1" dirty="0">
                <a:solidFill>
                  <a:srgbClr val="C00000"/>
                </a:solidFill>
              </a:rPr>
              <a:t>societally relevant</a:t>
            </a:r>
            <a:r>
              <a:rPr lang="en-GB" dirty="0"/>
              <a:t>. </a:t>
            </a:r>
            <a:endParaRPr lang="sl-SI" dirty="0" smtClean="0"/>
          </a:p>
          <a:p>
            <a:pPr lvl="1"/>
            <a:r>
              <a:rPr lang="sl-SI" dirty="0" smtClean="0"/>
              <a:t>…i</a:t>
            </a:r>
            <a:r>
              <a:rPr lang="en-GB" dirty="0" smtClean="0"/>
              <a:t>n </a:t>
            </a:r>
            <a:r>
              <a:rPr lang="en-GB" dirty="0"/>
              <a:t>the </a:t>
            </a:r>
            <a:r>
              <a:rPr lang="en-GB" dirty="0" smtClean="0"/>
              <a:t>past policy </a:t>
            </a:r>
            <a:r>
              <a:rPr lang="en-GB" dirty="0"/>
              <a:t>was </a:t>
            </a:r>
            <a:r>
              <a:rPr lang="en-GB" dirty="0" smtClean="0"/>
              <a:t>strictly </a:t>
            </a:r>
            <a:r>
              <a:rPr lang="en-GB" dirty="0"/>
              <a:t>sectoral, in the domain of agricultural ministries and interest representatives</a:t>
            </a:r>
            <a:r>
              <a:rPr lang="en-GB" dirty="0" smtClean="0"/>
              <a:t>.</a:t>
            </a:r>
            <a:endParaRPr lang="sl-SI" dirty="0" smtClean="0"/>
          </a:p>
          <a:p>
            <a:r>
              <a:rPr lang="sl-SI" dirty="0" smtClean="0"/>
              <a:t>E</a:t>
            </a:r>
            <a:r>
              <a:rPr lang="en-GB" dirty="0" err="1" smtClean="0"/>
              <a:t>nvironmental</a:t>
            </a:r>
            <a:r>
              <a:rPr lang="en-GB" dirty="0" smtClean="0"/>
              <a:t> </a:t>
            </a:r>
            <a:r>
              <a:rPr lang="en-GB" dirty="0">
                <a:solidFill>
                  <a:srgbClr val="C00000"/>
                </a:solidFill>
              </a:rPr>
              <a:t>concerns</a:t>
            </a:r>
            <a:r>
              <a:rPr lang="en-GB" dirty="0"/>
              <a:t> are clearly </a:t>
            </a:r>
            <a:r>
              <a:rPr lang="en-GB" dirty="0" smtClean="0"/>
              <a:t>stated</a:t>
            </a:r>
            <a:endParaRPr lang="sl-SI" dirty="0" smtClean="0"/>
          </a:p>
          <a:p>
            <a:pPr lvl="1"/>
            <a:r>
              <a:rPr lang="sl-SI" b="1" i="1" dirty="0" err="1" smtClean="0">
                <a:solidFill>
                  <a:srgbClr val="C00000"/>
                </a:solidFill>
              </a:rPr>
              <a:t>Critics</a:t>
            </a:r>
            <a:r>
              <a:rPr lang="sl-SI" dirty="0" smtClean="0"/>
              <a:t>: </a:t>
            </a:r>
          </a:p>
          <a:p>
            <a:pPr lvl="2"/>
            <a:r>
              <a:rPr lang="en-GB" dirty="0" smtClean="0"/>
              <a:t>exploiting </a:t>
            </a:r>
            <a:r>
              <a:rPr lang="en-GB" dirty="0"/>
              <a:t>this (legitimate) societal concern to maintain the size of the </a:t>
            </a:r>
            <a:r>
              <a:rPr lang="en-GB" dirty="0" smtClean="0"/>
              <a:t>agricultural </a:t>
            </a:r>
            <a:r>
              <a:rPr lang="en-GB" dirty="0"/>
              <a:t>budget and thus the political power of the agricultural sector</a:t>
            </a:r>
            <a:r>
              <a:rPr lang="en-GB" dirty="0" smtClean="0"/>
              <a:t> </a:t>
            </a:r>
            <a:endParaRPr lang="sl-SI" dirty="0" smtClean="0"/>
          </a:p>
          <a:p>
            <a:pPr lvl="1"/>
            <a:r>
              <a:rPr lang="sl-SI" dirty="0" smtClean="0"/>
              <a:t>How </a:t>
            </a:r>
            <a:r>
              <a:rPr lang="en-GB" dirty="0" smtClean="0"/>
              <a:t>to </a:t>
            </a:r>
            <a:r>
              <a:rPr lang="en-GB" b="1" dirty="0">
                <a:solidFill>
                  <a:srgbClr val="C00000"/>
                </a:solidFill>
              </a:rPr>
              <a:t>navigate t</a:t>
            </a:r>
            <a:r>
              <a:rPr lang="en-GB" dirty="0"/>
              <a:t>he waters </a:t>
            </a:r>
            <a:r>
              <a:rPr lang="en-GB" dirty="0" smtClean="0"/>
              <a:t>between</a:t>
            </a:r>
            <a:r>
              <a:rPr lang="sl-SI" dirty="0" smtClean="0"/>
              <a:t>:</a:t>
            </a:r>
          </a:p>
          <a:p>
            <a:pPr lvl="2"/>
            <a:r>
              <a:rPr lang="en-GB" dirty="0" smtClean="0"/>
              <a:t>the </a:t>
            </a:r>
            <a:r>
              <a:rPr lang="en-GB" dirty="0"/>
              <a:t>Scylla of </a:t>
            </a:r>
            <a:r>
              <a:rPr lang="en-GB" b="1" dirty="0">
                <a:solidFill>
                  <a:srgbClr val="002060"/>
                </a:solidFill>
              </a:rPr>
              <a:t>agricultural income politics </a:t>
            </a:r>
            <a:endParaRPr lang="sl-SI" b="1" dirty="0" smtClean="0">
              <a:solidFill>
                <a:srgbClr val="002060"/>
              </a:solidFill>
            </a:endParaRPr>
          </a:p>
          <a:p>
            <a:pPr lvl="2"/>
            <a:r>
              <a:rPr lang="en-GB" dirty="0" smtClean="0"/>
              <a:t>and </a:t>
            </a:r>
            <a:r>
              <a:rPr lang="en-GB" dirty="0"/>
              <a:t>the Charybdis of environmentalists’ invocation of widespread destruction of </a:t>
            </a:r>
            <a:r>
              <a:rPr lang="en-GB" b="1" dirty="0" smtClean="0">
                <a:solidFill>
                  <a:srgbClr val="002060"/>
                </a:solidFill>
              </a:rPr>
              <a:t>nature</a:t>
            </a:r>
            <a:endParaRPr lang="sl-SI" b="1" dirty="0">
              <a:solidFill>
                <a:srgbClr val="002060"/>
              </a:solidFill>
            </a:endParaRPr>
          </a:p>
        </p:txBody>
      </p:sp>
      <p:sp>
        <p:nvSpPr>
          <p:cNvPr id="9" name="Naslov 8"/>
          <p:cNvSpPr>
            <a:spLocks noGrp="1"/>
          </p:cNvSpPr>
          <p:nvPr>
            <p:ph type="title"/>
          </p:nvPr>
        </p:nvSpPr>
        <p:spPr/>
        <p:txBody>
          <a:bodyPr/>
          <a:lstStyle/>
          <a:p>
            <a:r>
              <a:rPr lang="en-GB" dirty="0"/>
              <a:t>Agricultural policy for whom? </a:t>
            </a:r>
            <a:endParaRPr lang="sl-SI" dirty="0"/>
          </a:p>
        </p:txBody>
      </p:sp>
      <p:sp>
        <p:nvSpPr>
          <p:cNvPr id="3" name="Označba mesta številke diapozitiva 2"/>
          <p:cNvSpPr>
            <a:spLocks noGrp="1"/>
          </p:cNvSpPr>
          <p:nvPr>
            <p:ph type="sldNum" sz="quarter" idx="4294967295"/>
          </p:nvPr>
        </p:nvSpPr>
        <p:spPr>
          <a:xfrm>
            <a:off x="7010400" y="4767263"/>
            <a:ext cx="2133600" cy="274637"/>
          </a:xfrm>
          <a:prstGeom prst="rect">
            <a:avLst/>
          </a:prstGeom>
        </p:spPr>
        <p:txBody>
          <a:bodyPr/>
          <a:lstStyle/>
          <a:p>
            <a:pPr algn="r"/>
            <a:fld id="{DAB914FF-E288-4808-BC58-F8ECC7C2D859}" type="slidenum">
              <a:rPr lang="sl-SI" altLang="sl-SI" smtClean="0"/>
              <a:pPr algn="r"/>
              <a:t>12</a:t>
            </a:fld>
            <a:endParaRPr lang="sl-SI" altLang="sl-SI" dirty="0"/>
          </a:p>
        </p:txBody>
      </p:sp>
      <p:sp>
        <p:nvSpPr>
          <p:cNvPr id="13" name="Rectangle 2"/>
          <p:cNvSpPr txBox="1">
            <a:spLocks noChangeArrowheads="1"/>
          </p:cNvSpPr>
          <p:nvPr/>
        </p:nvSpPr>
        <p:spPr>
          <a:xfrm>
            <a:off x="511073" y="-43280"/>
            <a:ext cx="8385000" cy="72870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434343"/>
              </a:buClr>
              <a:buSzPts val="2800"/>
              <a:buFont typeface="Garamond"/>
              <a:buNone/>
              <a:defRPr sz="3600" b="1" i="1" u="none" strike="noStrike" cap="none">
                <a:solidFill>
                  <a:srgbClr val="002060"/>
                </a:solidFill>
                <a:latin typeface="Garamond"/>
                <a:ea typeface="Garamond"/>
                <a:cs typeface="Garamond"/>
                <a:sym typeface="Garamond"/>
              </a:defRPr>
            </a:lvl1pPr>
            <a:lvl2pPr marL="0" marR="0" lvl="1" indent="0" algn="ctr" rtl="0">
              <a:lnSpc>
                <a:spcPct val="100000"/>
              </a:lnSpc>
              <a:spcBef>
                <a:spcPts val="0"/>
              </a:spcBef>
              <a:spcAft>
                <a:spcPts val="0"/>
              </a:spcAft>
              <a:buClr>
                <a:srgbClr val="434343"/>
              </a:buClr>
              <a:buSzPts val="2800"/>
              <a:buFont typeface="Gentium Book Basic"/>
              <a:buNone/>
              <a:defRPr sz="2800" b="0" i="0" u="none" strike="noStrike" cap="none">
                <a:solidFill>
                  <a:srgbClr val="434343"/>
                </a:solidFill>
                <a:latin typeface="Gentium Book Basic"/>
                <a:ea typeface="Gentium Book Basic"/>
                <a:cs typeface="Gentium Book Basic"/>
                <a:sym typeface="Gentium Book Basic"/>
              </a:defRPr>
            </a:lvl2pPr>
            <a:lvl3pPr marL="0" marR="0" lvl="2" indent="0" algn="ctr" rtl="0">
              <a:lnSpc>
                <a:spcPct val="100000"/>
              </a:lnSpc>
              <a:spcBef>
                <a:spcPts val="0"/>
              </a:spcBef>
              <a:spcAft>
                <a:spcPts val="0"/>
              </a:spcAft>
              <a:buClr>
                <a:srgbClr val="434343"/>
              </a:buClr>
              <a:buSzPts val="2800"/>
              <a:buFont typeface="Gentium Book Basic"/>
              <a:buNone/>
              <a:defRPr sz="2800" b="0" i="0" u="none" strike="noStrike" cap="none">
                <a:solidFill>
                  <a:srgbClr val="434343"/>
                </a:solidFill>
                <a:latin typeface="Gentium Book Basic"/>
                <a:ea typeface="Gentium Book Basic"/>
                <a:cs typeface="Gentium Book Basic"/>
                <a:sym typeface="Gentium Book Basic"/>
              </a:defRPr>
            </a:lvl3pPr>
            <a:lvl4pPr marL="0" marR="0" lvl="3" indent="0" algn="ctr" rtl="0">
              <a:lnSpc>
                <a:spcPct val="100000"/>
              </a:lnSpc>
              <a:spcBef>
                <a:spcPts val="0"/>
              </a:spcBef>
              <a:spcAft>
                <a:spcPts val="0"/>
              </a:spcAft>
              <a:buClr>
                <a:srgbClr val="434343"/>
              </a:buClr>
              <a:buSzPts val="2800"/>
              <a:buFont typeface="Gentium Book Basic"/>
              <a:buNone/>
              <a:defRPr sz="2800" b="0" i="0" u="none" strike="noStrike" cap="none">
                <a:solidFill>
                  <a:srgbClr val="434343"/>
                </a:solidFill>
                <a:latin typeface="Gentium Book Basic"/>
                <a:ea typeface="Gentium Book Basic"/>
                <a:cs typeface="Gentium Book Basic"/>
                <a:sym typeface="Gentium Book Basic"/>
              </a:defRPr>
            </a:lvl4pPr>
            <a:lvl5pPr marL="0" marR="0" lvl="4" indent="0" algn="ctr" rtl="0">
              <a:lnSpc>
                <a:spcPct val="100000"/>
              </a:lnSpc>
              <a:spcBef>
                <a:spcPts val="0"/>
              </a:spcBef>
              <a:spcAft>
                <a:spcPts val="0"/>
              </a:spcAft>
              <a:buClr>
                <a:srgbClr val="434343"/>
              </a:buClr>
              <a:buSzPts val="2800"/>
              <a:buFont typeface="Gentium Book Basic"/>
              <a:buNone/>
              <a:defRPr sz="2800" b="0" i="0" u="none" strike="noStrike" cap="none">
                <a:solidFill>
                  <a:srgbClr val="434343"/>
                </a:solidFill>
                <a:latin typeface="Gentium Book Basic"/>
                <a:ea typeface="Gentium Book Basic"/>
                <a:cs typeface="Gentium Book Basic"/>
                <a:sym typeface="Gentium Book Basic"/>
              </a:defRPr>
            </a:lvl5pPr>
            <a:lvl6pPr marL="457200" marR="0" lvl="5" indent="0" algn="ctr" rtl="0">
              <a:lnSpc>
                <a:spcPct val="100000"/>
              </a:lnSpc>
              <a:spcBef>
                <a:spcPts val="0"/>
              </a:spcBef>
              <a:spcAft>
                <a:spcPts val="0"/>
              </a:spcAft>
              <a:buClr>
                <a:srgbClr val="434343"/>
              </a:buClr>
              <a:buSzPts val="2800"/>
              <a:buFont typeface="Gentium Book Basic"/>
              <a:buNone/>
              <a:defRPr sz="2800" b="0" i="0" u="none" strike="noStrike" cap="none">
                <a:solidFill>
                  <a:srgbClr val="434343"/>
                </a:solidFill>
                <a:latin typeface="Gentium Book Basic"/>
                <a:ea typeface="Gentium Book Basic"/>
                <a:cs typeface="Gentium Book Basic"/>
                <a:sym typeface="Gentium Book Basic"/>
              </a:defRPr>
            </a:lvl6pPr>
            <a:lvl7pPr marL="914400" marR="0" lvl="6" indent="0" algn="ctr" rtl="0">
              <a:lnSpc>
                <a:spcPct val="100000"/>
              </a:lnSpc>
              <a:spcBef>
                <a:spcPts val="0"/>
              </a:spcBef>
              <a:spcAft>
                <a:spcPts val="0"/>
              </a:spcAft>
              <a:buClr>
                <a:srgbClr val="434343"/>
              </a:buClr>
              <a:buSzPts val="2800"/>
              <a:buFont typeface="Gentium Book Basic"/>
              <a:buNone/>
              <a:defRPr sz="2800" b="0" i="0" u="none" strike="noStrike" cap="none">
                <a:solidFill>
                  <a:srgbClr val="434343"/>
                </a:solidFill>
                <a:latin typeface="Gentium Book Basic"/>
                <a:ea typeface="Gentium Book Basic"/>
                <a:cs typeface="Gentium Book Basic"/>
                <a:sym typeface="Gentium Book Basic"/>
              </a:defRPr>
            </a:lvl7pPr>
            <a:lvl8pPr marL="1371600" marR="0" lvl="7" indent="0" algn="ctr" rtl="0">
              <a:lnSpc>
                <a:spcPct val="100000"/>
              </a:lnSpc>
              <a:spcBef>
                <a:spcPts val="0"/>
              </a:spcBef>
              <a:spcAft>
                <a:spcPts val="0"/>
              </a:spcAft>
              <a:buClr>
                <a:srgbClr val="434343"/>
              </a:buClr>
              <a:buSzPts val="2800"/>
              <a:buFont typeface="Gentium Book Basic"/>
              <a:buNone/>
              <a:defRPr sz="2800" b="0" i="0" u="none" strike="noStrike" cap="none">
                <a:solidFill>
                  <a:srgbClr val="434343"/>
                </a:solidFill>
                <a:latin typeface="Gentium Book Basic"/>
                <a:ea typeface="Gentium Book Basic"/>
                <a:cs typeface="Gentium Book Basic"/>
                <a:sym typeface="Gentium Book Basic"/>
              </a:defRPr>
            </a:lvl8pPr>
            <a:lvl9pPr marL="1828800" marR="0" lvl="8" indent="0" algn="ctr" rtl="0">
              <a:lnSpc>
                <a:spcPct val="100000"/>
              </a:lnSpc>
              <a:spcBef>
                <a:spcPts val="0"/>
              </a:spcBef>
              <a:spcAft>
                <a:spcPts val="0"/>
              </a:spcAft>
              <a:buClr>
                <a:srgbClr val="434343"/>
              </a:buClr>
              <a:buSzPts val="2800"/>
              <a:buFont typeface="Gentium Book Basic"/>
              <a:buNone/>
              <a:defRPr sz="2800" b="0" i="0" u="none" strike="noStrike" cap="none">
                <a:solidFill>
                  <a:srgbClr val="434343"/>
                </a:solidFill>
                <a:latin typeface="Gentium Book Basic"/>
                <a:ea typeface="Gentium Book Basic"/>
                <a:cs typeface="Gentium Book Basic"/>
                <a:sym typeface="Gentium Book Basic"/>
              </a:defRPr>
            </a:lvl9pPr>
          </a:lstStyle>
          <a:p>
            <a:pPr algn="r"/>
            <a:r>
              <a:rPr lang="sl-SI" sz="1600" dirty="0" smtClean="0">
                <a:solidFill>
                  <a:srgbClr val="D00000"/>
                </a:solidFill>
              </a:rPr>
              <a:t>C.  </a:t>
            </a:r>
            <a:r>
              <a:rPr lang="sl-SI" sz="1600" dirty="0" err="1" smtClean="0">
                <a:solidFill>
                  <a:srgbClr val="D00000"/>
                </a:solidFill>
              </a:rPr>
              <a:t>Needs</a:t>
            </a:r>
            <a:r>
              <a:rPr lang="sl-SI" sz="1600" dirty="0" smtClean="0">
                <a:solidFill>
                  <a:srgbClr val="D00000"/>
                </a:solidFill>
              </a:rPr>
              <a:t> – </a:t>
            </a:r>
            <a:r>
              <a:rPr lang="sl-SI" sz="1600" dirty="0" err="1" smtClean="0">
                <a:solidFill>
                  <a:srgbClr val="D00000"/>
                </a:solidFill>
              </a:rPr>
              <a:t>environmental</a:t>
            </a:r>
            <a:r>
              <a:rPr lang="sl-SI" sz="1600" dirty="0" smtClean="0">
                <a:solidFill>
                  <a:srgbClr val="D00000"/>
                </a:solidFill>
              </a:rPr>
              <a:t> </a:t>
            </a:r>
            <a:r>
              <a:rPr lang="sl-SI" sz="1600" dirty="0" err="1" smtClean="0">
                <a:solidFill>
                  <a:srgbClr val="D00000"/>
                </a:solidFill>
              </a:rPr>
              <a:t>concerns</a:t>
            </a:r>
            <a:endParaRPr lang="en-GB" sz="2400" dirty="0"/>
          </a:p>
        </p:txBody>
      </p:sp>
    </p:spTree>
    <p:extLst>
      <p:ext uri="{BB962C8B-B14F-4D97-AF65-F5344CB8AC3E}">
        <p14:creationId xmlns:p14="http://schemas.microsoft.com/office/powerpoint/2010/main" val="21203010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a:blip r:embed="rId3"/>
          <a:stretch>
            <a:fillRect/>
          </a:stretch>
        </p:blipFill>
        <p:spPr>
          <a:xfrm flipH="1">
            <a:off x="7384566" y="336165"/>
            <a:ext cx="1385267" cy="1446834"/>
          </a:xfrm>
          <a:prstGeom prst="rect">
            <a:avLst/>
          </a:prstGeom>
        </p:spPr>
      </p:pic>
      <p:sp>
        <p:nvSpPr>
          <p:cNvPr id="7" name="CasellaDiTesto 6">
            <a:extLst>
              <a:ext uri="{FF2B5EF4-FFF2-40B4-BE49-F238E27FC236}">
                <a16:creationId xmlns:a16="http://schemas.microsoft.com/office/drawing/2014/main" xmlns="" id="{04AC30A4-6BE1-40C9-97D8-F9774A63E076}"/>
              </a:ext>
            </a:extLst>
          </p:cNvPr>
          <p:cNvSpPr txBox="1"/>
          <p:nvPr/>
        </p:nvSpPr>
        <p:spPr>
          <a:xfrm>
            <a:off x="4220233" y="4201505"/>
            <a:ext cx="3056831" cy="369332"/>
          </a:xfrm>
          <a:prstGeom prst="rect">
            <a:avLst/>
          </a:prstGeom>
          <a:noFill/>
        </p:spPr>
        <p:txBody>
          <a:bodyPr wrap="square" rtlCol="0" anchor="ctr" anchorCtr="0">
            <a:spAutoFit/>
          </a:bodyPr>
          <a:lstStyle/>
          <a:p>
            <a:pPr algn="ctr"/>
            <a:r>
              <a:rPr lang="en-GB" sz="900" dirty="0">
                <a:solidFill>
                  <a:schemeClr val="bg1"/>
                </a:solidFill>
              </a:rPr>
              <a:t>Research of EU’s C</a:t>
            </a:r>
            <a:r>
              <a:rPr lang="sl-SI" sz="900" dirty="0">
                <a:solidFill>
                  <a:schemeClr val="bg1"/>
                </a:solidFill>
              </a:rPr>
              <a:t>AP</a:t>
            </a:r>
            <a:r>
              <a:rPr lang="en-GB" sz="900" dirty="0">
                <a:solidFill>
                  <a:schemeClr val="bg1"/>
                </a:solidFill>
              </a:rPr>
              <a:t>: disciplinary boundaries and beyond</a:t>
            </a:r>
            <a:endParaRPr lang="it-IT" sz="900" dirty="0">
              <a:solidFill>
                <a:schemeClr val="bg1"/>
              </a:solidFill>
              <a:latin typeface="Yu Gothic UI Semilight" panose="020B0400000000000000" pitchFamily="34" charset="-128"/>
              <a:ea typeface="Yu Gothic UI Semilight" panose="020B0400000000000000" pitchFamily="34" charset="-128"/>
            </a:endParaRPr>
          </a:p>
        </p:txBody>
      </p:sp>
      <p:sp>
        <p:nvSpPr>
          <p:cNvPr id="10" name="CasellaDiTesto 9">
            <a:extLst>
              <a:ext uri="{FF2B5EF4-FFF2-40B4-BE49-F238E27FC236}">
                <a16:creationId xmlns:a16="http://schemas.microsoft.com/office/drawing/2014/main" xmlns="" id="{C10B1291-99EF-4138-9821-E3228EDAD5AA}"/>
              </a:ext>
            </a:extLst>
          </p:cNvPr>
          <p:cNvSpPr txBox="1"/>
          <p:nvPr/>
        </p:nvSpPr>
        <p:spPr>
          <a:xfrm>
            <a:off x="7508762" y="4172348"/>
            <a:ext cx="260538" cy="415498"/>
          </a:xfrm>
          <a:prstGeom prst="rect">
            <a:avLst/>
          </a:prstGeom>
          <a:noFill/>
        </p:spPr>
        <p:txBody>
          <a:bodyPr wrap="square" rtlCol="0" anchor="ctr" anchorCtr="0">
            <a:spAutoFit/>
          </a:bodyPr>
          <a:lstStyle/>
          <a:p>
            <a:pPr algn="ctr"/>
            <a:r>
              <a:rPr lang="it-IT" sz="1050" b="1" dirty="0">
                <a:solidFill>
                  <a:schemeClr val="bg1"/>
                </a:solidFill>
                <a:latin typeface="Yu Gothic UI Semilight" panose="020B0400000000000000" pitchFamily="34" charset="-128"/>
                <a:ea typeface="Yu Gothic UI Semilight" panose="020B0400000000000000" pitchFamily="34" charset="-128"/>
              </a:rPr>
              <a:t>1</a:t>
            </a:r>
            <a:r>
              <a:rPr lang="sl-SI" sz="1050" b="1" dirty="0">
                <a:solidFill>
                  <a:schemeClr val="bg1"/>
                </a:solidFill>
                <a:latin typeface="Yu Gothic UI Semilight" panose="020B0400000000000000" pitchFamily="34" charset="-128"/>
                <a:ea typeface="Yu Gothic UI Semilight" panose="020B0400000000000000" pitchFamily="34" charset="-128"/>
              </a:rPr>
              <a:t>1</a:t>
            </a:r>
            <a:endParaRPr lang="it-IT" sz="1050" b="1" dirty="0">
              <a:solidFill>
                <a:schemeClr val="bg1"/>
              </a:solidFill>
              <a:latin typeface="Yu Gothic UI Semilight" panose="020B0400000000000000" pitchFamily="34" charset="-128"/>
              <a:ea typeface="Yu Gothic UI Semilight" panose="020B0400000000000000" pitchFamily="34" charset="-128"/>
            </a:endParaRPr>
          </a:p>
        </p:txBody>
      </p:sp>
      <p:sp>
        <p:nvSpPr>
          <p:cNvPr id="11" name="Označba mesta vsebine 10"/>
          <p:cNvSpPr>
            <a:spLocks noGrp="1"/>
          </p:cNvSpPr>
          <p:nvPr>
            <p:ph type="body" idx="1"/>
          </p:nvPr>
        </p:nvSpPr>
        <p:spPr>
          <a:xfrm>
            <a:off x="370650" y="1059582"/>
            <a:ext cx="8665846" cy="3982318"/>
          </a:xfrm>
        </p:spPr>
        <p:txBody>
          <a:bodyPr>
            <a:normAutofit lnSpcReduction="10000"/>
          </a:bodyPr>
          <a:lstStyle/>
          <a:p>
            <a:r>
              <a:rPr lang="sl-SI" dirty="0" err="1" smtClean="0"/>
              <a:t>Policy</a:t>
            </a:r>
            <a:r>
              <a:rPr lang="sl-SI" dirty="0" smtClean="0"/>
              <a:t> </a:t>
            </a:r>
            <a:r>
              <a:rPr lang="sl-SI" dirty="0" err="1" smtClean="0"/>
              <a:t>deficiencies</a:t>
            </a:r>
            <a:r>
              <a:rPr lang="sl-SI" dirty="0" smtClean="0"/>
              <a:t>:</a:t>
            </a:r>
          </a:p>
          <a:p>
            <a:pPr lvl="1"/>
            <a:r>
              <a:rPr lang="en-GB" dirty="0" smtClean="0"/>
              <a:t>knowing </a:t>
            </a:r>
            <a:r>
              <a:rPr lang="en-GB" dirty="0"/>
              <a:t>the </a:t>
            </a:r>
            <a:r>
              <a:rPr lang="en-GB" b="1" dirty="0">
                <a:solidFill>
                  <a:srgbClr val="C00000"/>
                </a:solidFill>
              </a:rPr>
              <a:t>real situation </a:t>
            </a:r>
            <a:r>
              <a:rPr lang="en-GB" dirty="0"/>
              <a:t>and in understanding agriculture's concrete </a:t>
            </a:r>
            <a:r>
              <a:rPr lang="sl-SI" dirty="0" err="1" smtClean="0"/>
              <a:t>impacts</a:t>
            </a:r>
            <a:r>
              <a:rPr lang="en-GB" dirty="0" smtClean="0"/>
              <a:t> </a:t>
            </a:r>
            <a:r>
              <a:rPr lang="en-GB" dirty="0"/>
              <a:t>on </a:t>
            </a:r>
            <a:r>
              <a:rPr lang="en-GB" b="1" dirty="0">
                <a:solidFill>
                  <a:srgbClr val="C00000"/>
                </a:solidFill>
              </a:rPr>
              <a:t>nature</a:t>
            </a:r>
            <a:r>
              <a:rPr lang="en-GB" dirty="0"/>
              <a:t> and the </a:t>
            </a:r>
            <a:r>
              <a:rPr lang="en-GB" b="1" dirty="0">
                <a:solidFill>
                  <a:srgbClr val="C00000"/>
                </a:solidFill>
              </a:rPr>
              <a:t>environment</a:t>
            </a:r>
            <a:r>
              <a:rPr lang="en-GB" dirty="0"/>
              <a:t>, </a:t>
            </a:r>
            <a:endParaRPr lang="sl-SI" dirty="0" smtClean="0"/>
          </a:p>
          <a:p>
            <a:pPr lvl="1"/>
            <a:r>
              <a:rPr lang="en-GB" dirty="0" smtClean="0"/>
              <a:t>and </a:t>
            </a:r>
            <a:r>
              <a:rPr lang="en-GB" dirty="0"/>
              <a:t>especially in setting </a:t>
            </a:r>
            <a:r>
              <a:rPr lang="en-GB" b="1" dirty="0"/>
              <a:t>environmental priorities </a:t>
            </a:r>
            <a:r>
              <a:rPr lang="en-GB" dirty="0"/>
              <a:t>in </a:t>
            </a:r>
            <a:r>
              <a:rPr lang="en-GB" dirty="0" smtClean="0"/>
              <a:t>agriculture</a:t>
            </a:r>
            <a:r>
              <a:rPr lang="sl-SI" dirty="0" smtClean="0"/>
              <a:t>:</a:t>
            </a:r>
          </a:p>
          <a:p>
            <a:pPr lvl="2"/>
            <a:r>
              <a:rPr lang="en-GB" dirty="0"/>
              <a:t>agricultural pressure groups consider environmental priorities to be a necessary evil, </a:t>
            </a:r>
            <a:r>
              <a:rPr lang="en-GB" dirty="0" smtClean="0"/>
              <a:t>imposed </a:t>
            </a:r>
            <a:r>
              <a:rPr lang="en-GB" dirty="0"/>
              <a:t>by Brussels under the influence of (irrational) </a:t>
            </a:r>
            <a:r>
              <a:rPr lang="en-GB" dirty="0" smtClean="0"/>
              <a:t>environmentalists</a:t>
            </a:r>
            <a:endParaRPr lang="sl-SI" dirty="0" smtClean="0"/>
          </a:p>
          <a:p>
            <a:pPr lvl="2"/>
            <a:r>
              <a:rPr lang="en-GB" dirty="0"/>
              <a:t>agricultural administration and decision-making is, at least in the East and South, still permeated by </a:t>
            </a:r>
            <a:r>
              <a:rPr lang="en-GB" dirty="0" err="1"/>
              <a:t>productivist</a:t>
            </a:r>
            <a:r>
              <a:rPr lang="en-GB" dirty="0"/>
              <a:t> </a:t>
            </a:r>
            <a:r>
              <a:rPr lang="en-GB" dirty="0" smtClean="0"/>
              <a:t>logic</a:t>
            </a:r>
            <a:r>
              <a:rPr lang="sl-SI" dirty="0" smtClean="0"/>
              <a:t>…</a:t>
            </a:r>
          </a:p>
          <a:p>
            <a:r>
              <a:rPr lang="sl-SI" dirty="0" err="1" smtClean="0"/>
              <a:t>Therefore</a:t>
            </a:r>
            <a:r>
              <a:rPr lang="sl-SI" dirty="0" smtClean="0"/>
              <a:t>, at </a:t>
            </a:r>
            <a:r>
              <a:rPr lang="sl-SI" dirty="0" err="1" smtClean="0"/>
              <a:t>MSs</a:t>
            </a:r>
            <a:r>
              <a:rPr lang="sl-SI" dirty="0" smtClean="0"/>
              <a:t> </a:t>
            </a:r>
            <a:r>
              <a:rPr lang="sl-SI" dirty="0" err="1" smtClean="0"/>
              <a:t>level</a:t>
            </a:r>
            <a:r>
              <a:rPr lang="sl-SI" dirty="0" smtClean="0"/>
              <a:t>: </a:t>
            </a:r>
          </a:p>
          <a:p>
            <a:pPr lvl="1"/>
            <a:r>
              <a:rPr lang="en-GB" dirty="0"/>
              <a:t>incentives to conduct a serious </a:t>
            </a:r>
            <a:r>
              <a:rPr lang="sl-SI" dirty="0" err="1" smtClean="0"/>
              <a:t>agro</a:t>
            </a:r>
            <a:r>
              <a:rPr lang="sl-SI" dirty="0" smtClean="0"/>
              <a:t> </a:t>
            </a:r>
            <a:r>
              <a:rPr lang="en-GB" dirty="0" smtClean="0"/>
              <a:t>environmental </a:t>
            </a:r>
            <a:r>
              <a:rPr lang="en-GB" dirty="0"/>
              <a:t>policy will be </a:t>
            </a:r>
            <a:r>
              <a:rPr lang="en-GB" dirty="0" smtClean="0"/>
              <a:t>weakened</a:t>
            </a:r>
            <a:r>
              <a:rPr lang="sl-SI" dirty="0" smtClean="0"/>
              <a:t>…</a:t>
            </a:r>
            <a:r>
              <a:rPr lang="en-GB" dirty="0" smtClean="0"/>
              <a:t> </a:t>
            </a:r>
            <a:endParaRPr lang="sl-SI" dirty="0" smtClean="0"/>
          </a:p>
          <a:p>
            <a:pPr lvl="1"/>
            <a:r>
              <a:rPr lang="sl-SI" dirty="0" err="1" smtClean="0"/>
              <a:t>does</a:t>
            </a:r>
            <a:r>
              <a:rPr lang="sl-SI" dirty="0" smtClean="0"/>
              <a:t> </a:t>
            </a:r>
            <a:r>
              <a:rPr lang="en-GB" dirty="0" smtClean="0"/>
              <a:t>introducing </a:t>
            </a:r>
            <a:r>
              <a:rPr lang="en-GB" dirty="0"/>
              <a:t>safeguards, such as minimal compulsory percentages of funds allocated to environmental protection and a new green </a:t>
            </a:r>
            <a:r>
              <a:rPr lang="en-GB" dirty="0" smtClean="0"/>
              <a:t>architecture</a:t>
            </a:r>
            <a:r>
              <a:rPr lang="sl-SI" dirty="0" smtClean="0"/>
              <a:t> </a:t>
            </a:r>
            <a:r>
              <a:rPr lang="sl-SI" dirty="0" err="1" smtClean="0"/>
              <a:t>really</a:t>
            </a:r>
            <a:r>
              <a:rPr lang="sl-SI" dirty="0" smtClean="0"/>
              <a:t> </a:t>
            </a:r>
            <a:r>
              <a:rPr lang="sl-SI" dirty="0" err="1" smtClean="0"/>
              <a:t>help</a:t>
            </a:r>
            <a:r>
              <a:rPr lang="sl-SI" dirty="0" smtClean="0"/>
              <a:t>?</a:t>
            </a:r>
            <a:r>
              <a:rPr lang="en-GB" dirty="0" smtClean="0"/>
              <a:t> </a:t>
            </a:r>
            <a:endParaRPr lang="sl-SI" dirty="0"/>
          </a:p>
        </p:txBody>
      </p:sp>
      <p:sp>
        <p:nvSpPr>
          <p:cNvPr id="9" name="Naslov 8"/>
          <p:cNvSpPr>
            <a:spLocks noGrp="1"/>
          </p:cNvSpPr>
          <p:nvPr>
            <p:ph type="title"/>
          </p:nvPr>
        </p:nvSpPr>
        <p:spPr/>
        <p:txBody>
          <a:bodyPr/>
          <a:lstStyle/>
          <a:p>
            <a:r>
              <a:rPr lang="sl-SI" sz="3200" dirty="0" err="1" smtClean="0">
                <a:solidFill>
                  <a:schemeClr val="bg1">
                    <a:lumMod val="65000"/>
                  </a:schemeClr>
                </a:solidFill>
              </a:rPr>
              <a:t>Environment</a:t>
            </a:r>
            <a:r>
              <a:rPr lang="sl-SI" sz="3200" dirty="0" smtClean="0">
                <a:solidFill>
                  <a:schemeClr val="bg1">
                    <a:lumMod val="65000"/>
                  </a:schemeClr>
                </a:solidFill>
              </a:rPr>
              <a:t>:</a:t>
            </a:r>
            <a:r>
              <a:rPr lang="sl-SI" dirty="0" smtClean="0"/>
              <a:t> </a:t>
            </a:r>
            <a:r>
              <a:rPr lang="sl-SI" dirty="0" err="1" smtClean="0"/>
              <a:t>lack</a:t>
            </a:r>
            <a:r>
              <a:rPr lang="sl-SI" dirty="0" smtClean="0"/>
              <a:t> </a:t>
            </a:r>
            <a:r>
              <a:rPr lang="sl-SI" dirty="0" err="1" smtClean="0"/>
              <a:t>of</a:t>
            </a:r>
            <a:r>
              <a:rPr lang="sl-SI" dirty="0" smtClean="0"/>
              <a:t> </a:t>
            </a:r>
            <a:r>
              <a:rPr lang="sl-SI" dirty="0" err="1" smtClean="0"/>
              <a:t>policy</a:t>
            </a:r>
            <a:r>
              <a:rPr lang="sl-SI" dirty="0" smtClean="0"/>
              <a:t> </a:t>
            </a:r>
            <a:r>
              <a:rPr lang="sl-SI" dirty="0" err="1" smtClean="0"/>
              <a:t>clarity</a:t>
            </a:r>
            <a:endParaRPr lang="sl-SI" dirty="0"/>
          </a:p>
        </p:txBody>
      </p:sp>
      <p:sp>
        <p:nvSpPr>
          <p:cNvPr id="3" name="Označba mesta številke diapozitiva 2"/>
          <p:cNvSpPr>
            <a:spLocks noGrp="1"/>
          </p:cNvSpPr>
          <p:nvPr>
            <p:ph type="sldNum" sz="quarter" idx="4294967295"/>
          </p:nvPr>
        </p:nvSpPr>
        <p:spPr>
          <a:xfrm>
            <a:off x="7010400" y="4767263"/>
            <a:ext cx="2133600" cy="274637"/>
          </a:xfrm>
          <a:prstGeom prst="rect">
            <a:avLst/>
          </a:prstGeom>
        </p:spPr>
        <p:txBody>
          <a:bodyPr/>
          <a:lstStyle/>
          <a:p>
            <a:pPr algn="r"/>
            <a:fld id="{DAB914FF-E288-4808-BC58-F8ECC7C2D859}" type="slidenum">
              <a:rPr lang="sl-SI" altLang="sl-SI" smtClean="0"/>
              <a:pPr algn="r"/>
              <a:t>13</a:t>
            </a:fld>
            <a:endParaRPr lang="sl-SI" altLang="sl-SI" dirty="0"/>
          </a:p>
        </p:txBody>
      </p:sp>
      <p:sp>
        <p:nvSpPr>
          <p:cNvPr id="13" name="Rectangle 2"/>
          <p:cNvSpPr txBox="1">
            <a:spLocks noChangeArrowheads="1"/>
          </p:cNvSpPr>
          <p:nvPr/>
        </p:nvSpPr>
        <p:spPr>
          <a:xfrm>
            <a:off x="511073" y="-43280"/>
            <a:ext cx="8385000" cy="72870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434343"/>
              </a:buClr>
              <a:buSzPts val="2800"/>
              <a:buFont typeface="Garamond"/>
              <a:buNone/>
              <a:defRPr sz="3600" b="1" i="1" u="none" strike="noStrike" cap="none">
                <a:solidFill>
                  <a:srgbClr val="002060"/>
                </a:solidFill>
                <a:latin typeface="Garamond"/>
                <a:ea typeface="Garamond"/>
                <a:cs typeface="Garamond"/>
                <a:sym typeface="Garamond"/>
              </a:defRPr>
            </a:lvl1pPr>
            <a:lvl2pPr marL="0" marR="0" lvl="1" indent="0" algn="ctr" rtl="0">
              <a:lnSpc>
                <a:spcPct val="100000"/>
              </a:lnSpc>
              <a:spcBef>
                <a:spcPts val="0"/>
              </a:spcBef>
              <a:spcAft>
                <a:spcPts val="0"/>
              </a:spcAft>
              <a:buClr>
                <a:srgbClr val="434343"/>
              </a:buClr>
              <a:buSzPts val="2800"/>
              <a:buFont typeface="Gentium Book Basic"/>
              <a:buNone/>
              <a:defRPr sz="2800" b="0" i="0" u="none" strike="noStrike" cap="none">
                <a:solidFill>
                  <a:srgbClr val="434343"/>
                </a:solidFill>
                <a:latin typeface="Gentium Book Basic"/>
                <a:ea typeface="Gentium Book Basic"/>
                <a:cs typeface="Gentium Book Basic"/>
                <a:sym typeface="Gentium Book Basic"/>
              </a:defRPr>
            </a:lvl2pPr>
            <a:lvl3pPr marL="0" marR="0" lvl="2" indent="0" algn="ctr" rtl="0">
              <a:lnSpc>
                <a:spcPct val="100000"/>
              </a:lnSpc>
              <a:spcBef>
                <a:spcPts val="0"/>
              </a:spcBef>
              <a:spcAft>
                <a:spcPts val="0"/>
              </a:spcAft>
              <a:buClr>
                <a:srgbClr val="434343"/>
              </a:buClr>
              <a:buSzPts val="2800"/>
              <a:buFont typeface="Gentium Book Basic"/>
              <a:buNone/>
              <a:defRPr sz="2800" b="0" i="0" u="none" strike="noStrike" cap="none">
                <a:solidFill>
                  <a:srgbClr val="434343"/>
                </a:solidFill>
                <a:latin typeface="Gentium Book Basic"/>
                <a:ea typeface="Gentium Book Basic"/>
                <a:cs typeface="Gentium Book Basic"/>
                <a:sym typeface="Gentium Book Basic"/>
              </a:defRPr>
            </a:lvl3pPr>
            <a:lvl4pPr marL="0" marR="0" lvl="3" indent="0" algn="ctr" rtl="0">
              <a:lnSpc>
                <a:spcPct val="100000"/>
              </a:lnSpc>
              <a:spcBef>
                <a:spcPts val="0"/>
              </a:spcBef>
              <a:spcAft>
                <a:spcPts val="0"/>
              </a:spcAft>
              <a:buClr>
                <a:srgbClr val="434343"/>
              </a:buClr>
              <a:buSzPts val="2800"/>
              <a:buFont typeface="Gentium Book Basic"/>
              <a:buNone/>
              <a:defRPr sz="2800" b="0" i="0" u="none" strike="noStrike" cap="none">
                <a:solidFill>
                  <a:srgbClr val="434343"/>
                </a:solidFill>
                <a:latin typeface="Gentium Book Basic"/>
                <a:ea typeface="Gentium Book Basic"/>
                <a:cs typeface="Gentium Book Basic"/>
                <a:sym typeface="Gentium Book Basic"/>
              </a:defRPr>
            </a:lvl4pPr>
            <a:lvl5pPr marL="0" marR="0" lvl="4" indent="0" algn="ctr" rtl="0">
              <a:lnSpc>
                <a:spcPct val="100000"/>
              </a:lnSpc>
              <a:spcBef>
                <a:spcPts val="0"/>
              </a:spcBef>
              <a:spcAft>
                <a:spcPts val="0"/>
              </a:spcAft>
              <a:buClr>
                <a:srgbClr val="434343"/>
              </a:buClr>
              <a:buSzPts val="2800"/>
              <a:buFont typeface="Gentium Book Basic"/>
              <a:buNone/>
              <a:defRPr sz="2800" b="0" i="0" u="none" strike="noStrike" cap="none">
                <a:solidFill>
                  <a:srgbClr val="434343"/>
                </a:solidFill>
                <a:latin typeface="Gentium Book Basic"/>
                <a:ea typeface="Gentium Book Basic"/>
                <a:cs typeface="Gentium Book Basic"/>
                <a:sym typeface="Gentium Book Basic"/>
              </a:defRPr>
            </a:lvl5pPr>
            <a:lvl6pPr marL="457200" marR="0" lvl="5" indent="0" algn="ctr" rtl="0">
              <a:lnSpc>
                <a:spcPct val="100000"/>
              </a:lnSpc>
              <a:spcBef>
                <a:spcPts val="0"/>
              </a:spcBef>
              <a:spcAft>
                <a:spcPts val="0"/>
              </a:spcAft>
              <a:buClr>
                <a:srgbClr val="434343"/>
              </a:buClr>
              <a:buSzPts val="2800"/>
              <a:buFont typeface="Gentium Book Basic"/>
              <a:buNone/>
              <a:defRPr sz="2800" b="0" i="0" u="none" strike="noStrike" cap="none">
                <a:solidFill>
                  <a:srgbClr val="434343"/>
                </a:solidFill>
                <a:latin typeface="Gentium Book Basic"/>
                <a:ea typeface="Gentium Book Basic"/>
                <a:cs typeface="Gentium Book Basic"/>
                <a:sym typeface="Gentium Book Basic"/>
              </a:defRPr>
            </a:lvl6pPr>
            <a:lvl7pPr marL="914400" marR="0" lvl="6" indent="0" algn="ctr" rtl="0">
              <a:lnSpc>
                <a:spcPct val="100000"/>
              </a:lnSpc>
              <a:spcBef>
                <a:spcPts val="0"/>
              </a:spcBef>
              <a:spcAft>
                <a:spcPts val="0"/>
              </a:spcAft>
              <a:buClr>
                <a:srgbClr val="434343"/>
              </a:buClr>
              <a:buSzPts val="2800"/>
              <a:buFont typeface="Gentium Book Basic"/>
              <a:buNone/>
              <a:defRPr sz="2800" b="0" i="0" u="none" strike="noStrike" cap="none">
                <a:solidFill>
                  <a:srgbClr val="434343"/>
                </a:solidFill>
                <a:latin typeface="Gentium Book Basic"/>
                <a:ea typeface="Gentium Book Basic"/>
                <a:cs typeface="Gentium Book Basic"/>
                <a:sym typeface="Gentium Book Basic"/>
              </a:defRPr>
            </a:lvl7pPr>
            <a:lvl8pPr marL="1371600" marR="0" lvl="7" indent="0" algn="ctr" rtl="0">
              <a:lnSpc>
                <a:spcPct val="100000"/>
              </a:lnSpc>
              <a:spcBef>
                <a:spcPts val="0"/>
              </a:spcBef>
              <a:spcAft>
                <a:spcPts val="0"/>
              </a:spcAft>
              <a:buClr>
                <a:srgbClr val="434343"/>
              </a:buClr>
              <a:buSzPts val="2800"/>
              <a:buFont typeface="Gentium Book Basic"/>
              <a:buNone/>
              <a:defRPr sz="2800" b="0" i="0" u="none" strike="noStrike" cap="none">
                <a:solidFill>
                  <a:srgbClr val="434343"/>
                </a:solidFill>
                <a:latin typeface="Gentium Book Basic"/>
                <a:ea typeface="Gentium Book Basic"/>
                <a:cs typeface="Gentium Book Basic"/>
                <a:sym typeface="Gentium Book Basic"/>
              </a:defRPr>
            </a:lvl8pPr>
            <a:lvl9pPr marL="1828800" marR="0" lvl="8" indent="0" algn="ctr" rtl="0">
              <a:lnSpc>
                <a:spcPct val="100000"/>
              </a:lnSpc>
              <a:spcBef>
                <a:spcPts val="0"/>
              </a:spcBef>
              <a:spcAft>
                <a:spcPts val="0"/>
              </a:spcAft>
              <a:buClr>
                <a:srgbClr val="434343"/>
              </a:buClr>
              <a:buSzPts val="2800"/>
              <a:buFont typeface="Gentium Book Basic"/>
              <a:buNone/>
              <a:defRPr sz="2800" b="0" i="0" u="none" strike="noStrike" cap="none">
                <a:solidFill>
                  <a:srgbClr val="434343"/>
                </a:solidFill>
                <a:latin typeface="Gentium Book Basic"/>
                <a:ea typeface="Gentium Book Basic"/>
                <a:cs typeface="Gentium Book Basic"/>
                <a:sym typeface="Gentium Book Basic"/>
              </a:defRPr>
            </a:lvl9pPr>
          </a:lstStyle>
          <a:p>
            <a:pPr algn="r"/>
            <a:r>
              <a:rPr lang="sl-SI" sz="1600" dirty="0" smtClean="0">
                <a:solidFill>
                  <a:srgbClr val="D00000"/>
                </a:solidFill>
              </a:rPr>
              <a:t>C.  </a:t>
            </a:r>
            <a:r>
              <a:rPr lang="sl-SI" sz="1600" dirty="0" err="1" smtClean="0">
                <a:solidFill>
                  <a:srgbClr val="D00000"/>
                </a:solidFill>
              </a:rPr>
              <a:t>Needs</a:t>
            </a:r>
            <a:r>
              <a:rPr lang="sl-SI" sz="1600" dirty="0" smtClean="0">
                <a:solidFill>
                  <a:srgbClr val="D00000"/>
                </a:solidFill>
              </a:rPr>
              <a:t> – </a:t>
            </a:r>
            <a:r>
              <a:rPr lang="sl-SI" sz="1600" dirty="0" err="1" smtClean="0">
                <a:solidFill>
                  <a:srgbClr val="D00000"/>
                </a:solidFill>
              </a:rPr>
              <a:t>environmental</a:t>
            </a:r>
            <a:r>
              <a:rPr lang="sl-SI" sz="1600" dirty="0" smtClean="0">
                <a:solidFill>
                  <a:srgbClr val="D00000"/>
                </a:solidFill>
              </a:rPr>
              <a:t> </a:t>
            </a:r>
            <a:r>
              <a:rPr lang="sl-SI" sz="1600" dirty="0" err="1" smtClean="0">
                <a:solidFill>
                  <a:srgbClr val="D00000"/>
                </a:solidFill>
              </a:rPr>
              <a:t>concerns</a:t>
            </a:r>
            <a:endParaRPr lang="en-GB" sz="2400" dirty="0"/>
          </a:p>
        </p:txBody>
      </p:sp>
    </p:spTree>
    <p:extLst>
      <p:ext uri="{BB962C8B-B14F-4D97-AF65-F5344CB8AC3E}">
        <p14:creationId xmlns:p14="http://schemas.microsoft.com/office/powerpoint/2010/main" val="28229907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xmlns="" id="{04AC30A4-6BE1-40C9-97D8-F9774A63E076}"/>
              </a:ext>
            </a:extLst>
          </p:cNvPr>
          <p:cNvSpPr txBox="1"/>
          <p:nvPr/>
        </p:nvSpPr>
        <p:spPr>
          <a:xfrm>
            <a:off x="4220233" y="4201505"/>
            <a:ext cx="3056831" cy="369332"/>
          </a:xfrm>
          <a:prstGeom prst="rect">
            <a:avLst/>
          </a:prstGeom>
          <a:noFill/>
        </p:spPr>
        <p:txBody>
          <a:bodyPr wrap="square" rtlCol="0" anchor="ctr" anchorCtr="0">
            <a:spAutoFit/>
          </a:bodyPr>
          <a:lstStyle/>
          <a:p>
            <a:pPr algn="ctr"/>
            <a:r>
              <a:rPr lang="en-GB" sz="900" dirty="0">
                <a:solidFill>
                  <a:schemeClr val="bg1"/>
                </a:solidFill>
              </a:rPr>
              <a:t>Research of EU’s C</a:t>
            </a:r>
            <a:r>
              <a:rPr lang="sl-SI" sz="900" dirty="0">
                <a:solidFill>
                  <a:schemeClr val="bg1"/>
                </a:solidFill>
              </a:rPr>
              <a:t>AP</a:t>
            </a:r>
            <a:r>
              <a:rPr lang="en-GB" sz="900" dirty="0">
                <a:solidFill>
                  <a:schemeClr val="bg1"/>
                </a:solidFill>
              </a:rPr>
              <a:t>: disciplinary boundaries and beyond</a:t>
            </a:r>
            <a:endParaRPr lang="it-IT" sz="900" dirty="0">
              <a:solidFill>
                <a:schemeClr val="bg1"/>
              </a:solidFill>
              <a:latin typeface="Yu Gothic UI Semilight" panose="020B0400000000000000" pitchFamily="34" charset="-128"/>
              <a:ea typeface="Yu Gothic UI Semilight" panose="020B0400000000000000" pitchFamily="34" charset="-128"/>
            </a:endParaRPr>
          </a:p>
        </p:txBody>
      </p:sp>
      <p:sp>
        <p:nvSpPr>
          <p:cNvPr id="10" name="CasellaDiTesto 9">
            <a:extLst>
              <a:ext uri="{FF2B5EF4-FFF2-40B4-BE49-F238E27FC236}">
                <a16:creationId xmlns:a16="http://schemas.microsoft.com/office/drawing/2014/main" xmlns="" id="{C10B1291-99EF-4138-9821-E3228EDAD5AA}"/>
              </a:ext>
            </a:extLst>
          </p:cNvPr>
          <p:cNvSpPr txBox="1"/>
          <p:nvPr/>
        </p:nvSpPr>
        <p:spPr>
          <a:xfrm>
            <a:off x="7508762" y="4172348"/>
            <a:ext cx="260538" cy="415498"/>
          </a:xfrm>
          <a:prstGeom prst="rect">
            <a:avLst/>
          </a:prstGeom>
          <a:noFill/>
        </p:spPr>
        <p:txBody>
          <a:bodyPr wrap="square" rtlCol="0" anchor="ctr" anchorCtr="0">
            <a:spAutoFit/>
          </a:bodyPr>
          <a:lstStyle/>
          <a:p>
            <a:pPr algn="ctr"/>
            <a:r>
              <a:rPr lang="it-IT" sz="1050" b="1" dirty="0">
                <a:solidFill>
                  <a:schemeClr val="bg1"/>
                </a:solidFill>
                <a:latin typeface="Yu Gothic UI Semilight" panose="020B0400000000000000" pitchFamily="34" charset="-128"/>
                <a:ea typeface="Yu Gothic UI Semilight" panose="020B0400000000000000" pitchFamily="34" charset="-128"/>
              </a:rPr>
              <a:t>1</a:t>
            </a:r>
            <a:r>
              <a:rPr lang="sl-SI" sz="1050" b="1" dirty="0">
                <a:solidFill>
                  <a:schemeClr val="bg1"/>
                </a:solidFill>
                <a:latin typeface="Yu Gothic UI Semilight" panose="020B0400000000000000" pitchFamily="34" charset="-128"/>
                <a:ea typeface="Yu Gothic UI Semilight" panose="020B0400000000000000" pitchFamily="34" charset="-128"/>
              </a:rPr>
              <a:t>1</a:t>
            </a:r>
            <a:endParaRPr lang="it-IT" sz="1050" b="1" dirty="0">
              <a:solidFill>
                <a:schemeClr val="bg1"/>
              </a:solidFill>
              <a:latin typeface="Yu Gothic UI Semilight" panose="020B0400000000000000" pitchFamily="34" charset="-128"/>
              <a:ea typeface="Yu Gothic UI Semilight" panose="020B0400000000000000" pitchFamily="34" charset="-128"/>
            </a:endParaRPr>
          </a:p>
        </p:txBody>
      </p:sp>
      <p:sp>
        <p:nvSpPr>
          <p:cNvPr id="11" name="Označba mesta vsebine 10"/>
          <p:cNvSpPr>
            <a:spLocks noGrp="1"/>
          </p:cNvSpPr>
          <p:nvPr>
            <p:ph type="body" idx="1"/>
          </p:nvPr>
        </p:nvSpPr>
        <p:spPr>
          <a:xfrm>
            <a:off x="370650" y="1059582"/>
            <a:ext cx="8665846" cy="4083918"/>
          </a:xfrm>
        </p:spPr>
        <p:txBody>
          <a:bodyPr>
            <a:normAutofit/>
          </a:bodyPr>
          <a:lstStyle/>
          <a:p>
            <a:r>
              <a:rPr lang="en-GB" sz="2400" dirty="0" smtClean="0">
                <a:solidFill>
                  <a:srgbClr val="C00000"/>
                </a:solidFill>
              </a:rPr>
              <a:t>Risk </a:t>
            </a:r>
            <a:r>
              <a:rPr lang="en-GB" sz="2400" dirty="0">
                <a:solidFill>
                  <a:srgbClr val="C00000"/>
                </a:solidFill>
              </a:rPr>
              <a:t>management</a:t>
            </a:r>
            <a:r>
              <a:rPr lang="en-GB" sz="2400" dirty="0"/>
              <a:t>, </a:t>
            </a:r>
            <a:r>
              <a:rPr lang="en-GB" sz="2400" dirty="0">
                <a:solidFill>
                  <a:srgbClr val="C00000"/>
                </a:solidFill>
              </a:rPr>
              <a:t>rural </a:t>
            </a:r>
            <a:r>
              <a:rPr lang="en-GB" sz="2400" dirty="0" smtClean="0">
                <a:solidFill>
                  <a:srgbClr val="C00000"/>
                </a:solidFill>
              </a:rPr>
              <a:t>employment</a:t>
            </a:r>
            <a:r>
              <a:rPr lang="sl-SI" sz="2400" dirty="0" smtClean="0">
                <a:solidFill>
                  <a:srgbClr val="C00000"/>
                </a:solidFill>
              </a:rPr>
              <a:t>, </a:t>
            </a:r>
            <a:r>
              <a:rPr lang="en-GB" sz="2400" dirty="0" smtClean="0">
                <a:solidFill>
                  <a:srgbClr val="C00000"/>
                </a:solidFill>
              </a:rPr>
              <a:t>poverty</a:t>
            </a:r>
            <a:r>
              <a:rPr lang="en-GB" sz="2400" dirty="0"/>
              <a:t>, </a:t>
            </a:r>
            <a:r>
              <a:rPr lang="en-GB" sz="2400" dirty="0" smtClean="0">
                <a:solidFill>
                  <a:srgbClr val="C00000"/>
                </a:solidFill>
              </a:rPr>
              <a:t>knowledge</a:t>
            </a:r>
            <a:r>
              <a:rPr lang="sl-SI" sz="2400" dirty="0" smtClean="0">
                <a:solidFill>
                  <a:srgbClr val="C00000"/>
                </a:solidFill>
              </a:rPr>
              <a:t>, </a:t>
            </a:r>
            <a:r>
              <a:rPr lang="en-GB" sz="2400" dirty="0" smtClean="0">
                <a:solidFill>
                  <a:srgbClr val="C00000"/>
                </a:solidFill>
              </a:rPr>
              <a:t>food</a:t>
            </a:r>
            <a:r>
              <a:rPr lang="sl-SI" sz="2400" dirty="0" smtClean="0"/>
              <a:t>:</a:t>
            </a:r>
            <a:r>
              <a:rPr lang="en-GB" sz="2400" dirty="0" smtClean="0"/>
              <a:t> </a:t>
            </a:r>
            <a:endParaRPr lang="sl-SI" sz="2400" dirty="0" smtClean="0"/>
          </a:p>
          <a:p>
            <a:pPr lvl="1"/>
            <a:r>
              <a:rPr lang="en-GB" sz="1800" dirty="0" smtClean="0"/>
              <a:t>are </a:t>
            </a:r>
            <a:r>
              <a:rPr lang="en-GB" sz="1800" dirty="0"/>
              <a:t>more brushed upon than strategically </a:t>
            </a:r>
            <a:r>
              <a:rPr lang="en-GB" sz="1800" dirty="0" smtClean="0"/>
              <a:t>determined</a:t>
            </a:r>
            <a:endParaRPr lang="sl-SI" sz="1800" dirty="0" smtClean="0"/>
          </a:p>
          <a:p>
            <a:pPr lvl="1"/>
            <a:r>
              <a:rPr lang="en-GB" sz="1800" dirty="0" smtClean="0"/>
              <a:t>the </a:t>
            </a:r>
            <a:r>
              <a:rPr lang="en-GB" sz="1800" b="1" dirty="0">
                <a:solidFill>
                  <a:srgbClr val="C00000"/>
                </a:solidFill>
              </a:rPr>
              <a:t>evidence base </a:t>
            </a:r>
            <a:r>
              <a:rPr lang="en-GB" sz="1800" dirty="0"/>
              <a:t>available for planning and evaluation is quite weak. </a:t>
            </a:r>
            <a:endParaRPr lang="sl-SI" sz="1800" dirty="0" smtClean="0"/>
          </a:p>
          <a:p>
            <a:pPr lvl="1"/>
            <a:r>
              <a:rPr lang="sl-SI" sz="1800" dirty="0" smtClean="0"/>
              <a:t>…</a:t>
            </a:r>
            <a:r>
              <a:rPr lang="en-GB" sz="1800" dirty="0" smtClean="0"/>
              <a:t>they </a:t>
            </a:r>
            <a:r>
              <a:rPr lang="en-GB" sz="1800" dirty="0"/>
              <a:t>are certainly fated to be </a:t>
            </a:r>
            <a:r>
              <a:rPr lang="en-GB" sz="1800" b="1" dirty="0">
                <a:solidFill>
                  <a:srgbClr val="C00000"/>
                </a:solidFill>
              </a:rPr>
              <a:t>marginal </a:t>
            </a:r>
            <a:r>
              <a:rPr lang="en-GB" sz="1800" b="1" dirty="0" smtClean="0">
                <a:solidFill>
                  <a:srgbClr val="C00000"/>
                </a:solidFill>
              </a:rPr>
              <a:t>topics</a:t>
            </a:r>
            <a:r>
              <a:rPr lang="sl-SI" sz="1800" dirty="0" smtClean="0"/>
              <a:t>?</a:t>
            </a:r>
          </a:p>
          <a:p>
            <a:r>
              <a:rPr lang="sl-SI" sz="2400" dirty="0" smtClean="0"/>
              <a:t>Most </a:t>
            </a:r>
            <a:r>
              <a:rPr lang="sl-SI" sz="2400" dirty="0" err="1" smtClean="0"/>
              <a:t>MSs</a:t>
            </a:r>
            <a:r>
              <a:rPr lang="sl-SI" sz="2400" dirty="0" smtClean="0"/>
              <a:t>:</a:t>
            </a:r>
          </a:p>
          <a:p>
            <a:pPr lvl="1"/>
            <a:r>
              <a:rPr lang="en-GB" sz="1800" dirty="0" smtClean="0"/>
              <a:t>neglect </a:t>
            </a:r>
            <a:r>
              <a:rPr lang="en-GB" sz="1800" dirty="0"/>
              <a:t>these topics due to their entanglement in </a:t>
            </a:r>
            <a:r>
              <a:rPr lang="en-GB" sz="1800" b="1" dirty="0">
                <a:solidFill>
                  <a:srgbClr val="C00000"/>
                </a:solidFill>
              </a:rPr>
              <a:t>redistribution logic</a:t>
            </a:r>
            <a:r>
              <a:rPr lang="en-GB" sz="1800" dirty="0" smtClean="0"/>
              <a:t>.</a:t>
            </a:r>
            <a:endParaRPr lang="sl-SI" sz="1800" dirty="0" smtClean="0"/>
          </a:p>
          <a:p>
            <a:pPr lvl="1"/>
            <a:r>
              <a:rPr lang="en-GB" sz="1800" dirty="0"/>
              <a:t>invoke these issues and their importance to justify the policy </a:t>
            </a:r>
            <a:endParaRPr lang="sl-SI" sz="1800" dirty="0" smtClean="0"/>
          </a:p>
          <a:p>
            <a:pPr lvl="1"/>
            <a:r>
              <a:rPr lang="sl-SI" sz="1800" dirty="0" smtClean="0"/>
              <a:t>… </a:t>
            </a:r>
            <a:r>
              <a:rPr lang="en-GB" sz="1800" i="1" dirty="0" smtClean="0"/>
              <a:t>and </a:t>
            </a:r>
            <a:r>
              <a:rPr lang="en-GB" sz="1800" i="1" dirty="0"/>
              <a:t>then blame a lack of </a:t>
            </a:r>
            <a:r>
              <a:rPr lang="en-GB" sz="1800" i="1" dirty="0" smtClean="0"/>
              <a:t>funding </a:t>
            </a:r>
            <a:r>
              <a:rPr lang="en-GB" sz="1800" i="1" dirty="0"/>
              <a:t>for their ‘inability’ to address </a:t>
            </a:r>
            <a:r>
              <a:rPr lang="en-GB" sz="1800" i="1" dirty="0" smtClean="0"/>
              <a:t>them</a:t>
            </a:r>
            <a:r>
              <a:rPr lang="sl-SI" sz="1800" i="1" dirty="0" smtClean="0"/>
              <a:t>…</a:t>
            </a:r>
            <a:endParaRPr lang="sl-SI" sz="1800" i="1" dirty="0"/>
          </a:p>
          <a:p>
            <a:endParaRPr lang="sl-SI" sz="2400" i="1" dirty="0"/>
          </a:p>
        </p:txBody>
      </p:sp>
      <p:sp>
        <p:nvSpPr>
          <p:cNvPr id="9" name="Naslov 8"/>
          <p:cNvSpPr>
            <a:spLocks noGrp="1"/>
          </p:cNvSpPr>
          <p:nvPr>
            <p:ph type="title"/>
          </p:nvPr>
        </p:nvSpPr>
        <p:spPr/>
        <p:txBody>
          <a:bodyPr/>
          <a:lstStyle/>
          <a:p>
            <a:r>
              <a:rPr lang="sl-SI" dirty="0" err="1"/>
              <a:t>Weaknesses</a:t>
            </a:r>
            <a:r>
              <a:rPr lang="sl-SI" dirty="0"/>
              <a:t> </a:t>
            </a:r>
            <a:r>
              <a:rPr lang="sl-SI" dirty="0" smtClean="0"/>
              <a:t>in </a:t>
            </a:r>
            <a:r>
              <a:rPr lang="sl-SI" dirty="0" err="1" smtClean="0"/>
              <a:t>logic</a:t>
            </a:r>
            <a:r>
              <a:rPr lang="sl-SI" dirty="0" smtClean="0"/>
              <a:t> </a:t>
            </a:r>
            <a:r>
              <a:rPr lang="sl-SI" dirty="0" err="1" smtClean="0"/>
              <a:t>of</a:t>
            </a:r>
            <a:r>
              <a:rPr lang="sl-SI" dirty="0" smtClean="0"/>
              <a:t> </a:t>
            </a:r>
            <a:r>
              <a:rPr lang="sl-SI" dirty="0" err="1" smtClean="0"/>
              <a:t>other</a:t>
            </a:r>
            <a:r>
              <a:rPr lang="sl-SI" dirty="0" smtClean="0"/>
              <a:t> </a:t>
            </a:r>
            <a:r>
              <a:rPr lang="sl-SI" dirty="0" err="1" smtClean="0"/>
              <a:t>priorities</a:t>
            </a:r>
            <a:r>
              <a:rPr lang="sl-SI" dirty="0" smtClean="0"/>
              <a:t> </a:t>
            </a:r>
            <a:endParaRPr lang="sl-SI" dirty="0"/>
          </a:p>
        </p:txBody>
      </p:sp>
      <p:sp>
        <p:nvSpPr>
          <p:cNvPr id="3" name="Označba mesta številke diapozitiva 2"/>
          <p:cNvSpPr>
            <a:spLocks noGrp="1"/>
          </p:cNvSpPr>
          <p:nvPr>
            <p:ph type="sldNum" sz="quarter" idx="4294967295"/>
          </p:nvPr>
        </p:nvSpPr>
        <p:spPr>
          <a:xfrm>
            <a:off x="7010400" y="4767263"/>
            <a:ext cx="2133600" cy="274637"/>
          </a:xfrm>
          <a:prstGeom prst="rect">
            <a:avLst/>
          </a:prstGeom>
        </p:spPr>
        <p:txBody>
          <a:bodyPr/>
          <a:lstStyle/>
          <a:p>
            <a:pPr algn="r"/>
            <a:fld id="{DAB914FF-E288-4808-BC58-F8ECC7C2D859}" type="slidenum">
              <a:rPr lang="sl-SI" altLang="sl-SI" smtClean="0"/>
              <a:pPr algn="r"/>
              <a:t>14</a:t>
            </a:fld>
            <a:endParaRPr lang="sl-SI" altLang="sl-SI" dirty="0"/>
          </a:p>
        </p:txBody>
      </p:sp>
      <p:sp>
        <p:nvSpPr>
          <p:cNvPr id="13" name="Rectangle 2"/>
          <p:cNvSpPr txBox="1">
            <a:spLocks noChangeArrowheads="1"/>
          </p:cNvSpPr>
          <p:nvPr/>
        </p:nvSpPr>
        <p:spPr>
          <a:xfrm>
            <a:off x="511073" y="-43280"/>
            <a:ext cx="8385000" cy="72870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434343"/>
              </a:buClr>
              <a:buSzPts val="2800"/>
              <a:buFont typeface="Garamond"/>
              <a:buNone/>
              <a:defRPr sz="3600" b="1" i="1" u="none" strike="noStrike" cap="none">
                <a:solidFill>
                  <a:srgbClr val="002060"/>
                </a:solidFill>
                <a:latin typeface="Garamond"/>
                <a:ea typeface="Garamond"/>
                <a:cs typeface="Garamond"/>
                <a:sym typeface="Garamond"/>
              </a:defRPr>
            </a:lvl1pPr>
            <a:lvl2pPr marL="0" marR="0" lvl="1" indent="0" algn="ctr" rtl="0">
              <a:lnSpc>
                <a:spcPct val="100000"/>
              </a:lnSpc>
              <a:spcBef>
                <a:spcPts val="0"/>
              </a:spcBef>
              <a:spcAft>
                <a:spcPts val="0"/>
              </a:spcAft>
              <a:buClr>
                <a:srgbClr val="434343"/>
              </a:buClr>
              <a:buSzPts val="2800"/>
              <a:buFont typeface="Gentium Book Basic"/>
              <a:buNone/>
              <a:defRPr sz="2800" b="0" i="0" u="none" strike="noStrike" cap="none">
                <a:solidFill>
                  <a:srgbClr val="434343"/>
                </a:solidFill>
                <a:latin typeface="Gentium Book Basic"/>
                <a:ea typeface="Gentium Book Basic"/>
                <a:cs typeface="Gentium Book Basic"/>
                <a:sym typeface="Gentium Book Basic"/>
              </a:defRPr>
            </a:lvl2pPr>
            <a:lvl3pPr marL="0" marR="0" lvl="2" indent="0" algn="ctr" rtl="0">
              <a:lnSpc>
                <a:spcPct val="100000"/>
              </a:lnSpc>
              <a:spcBef>
                <a:spcPts val="0"/>
              </a:spcBef>
              <a:spcAft>
                <a:spcPts val="0"/>
              </a:spcAft>
              <a:buClr>
                <a:srgbClr val="434343"/>
              </a:buClr>
              <a:buSzPts val="2800"/>
              <a:buFont typeface="Gentium Book Basic"/>
              <a:buNone/>
              <a:defRPr sz="2800" b="0" i="0" u="none" strike="noStrike" cap="none">
                <a:solidFill>
                  <a:srgbClr val="434343"/>
                </a:solidFill>
                <a:latin typeface="Gentium Book Basic"/>
                <a:ea typeface="Gentium Book Basic"/>
                <a:cs typeface="Gentium Book Basic"/>
                <a:sym typeface="Gentium Book Basic"/>
              </a:defRPr>
            </a:lvl3pPr>
            <a:lvl4pPr marL="0" marR="0" lvl="3" indent="0" algn="ctr" rtl="0">
              <a:lnSpc>
                <a:spcPct val="100000"/>
              </a:lnSpc>
              <a:spcBef>
                <a:spcPts val="0"/>
              </a:spcBef>
              <a:spcAft>
                <a:spcPts val="0"/>
              </a:spcAft>
              <a:buClr>
                <a:srgbClr val="434343"/>
              </a:buClr>
              <a:buSzPts val="2800"/>
              <a:buFont typeface="Gentium Book Basic"/>
              <a:buNone/>
              <a:defRPr sz="2800" b="0" i="0" u="none" strike="noStrike" cap="none">
                <a:solidFill>
                  <a:srgbClr val="434343"/>
                </a:solidFill>
                <a:latin typeface="Gentium Book Basic"/>
                <a:ea typeface="Gentium Book Basic"/>
                <a:cs typeface="Gentium Book Basic"/>
                <a:sym typeface="Gentium Book Basic"/>
              </a:defRPr>
            </a:lvl4pPr>
            <a:lvl5pPr marL="0" marR="0" lvl="4" indent="0" algn="ctr" rtl="0">
              <a:lnSpc>
                <a:spcPct val="100000"/>
              </a:lnSpc>
              <a:spcBef>
                <a:spcPts val="0"/>
              </a:spcBef>
              <a:spcAft>
                <a:spcPts val="0"/>
              </a:spcAft>
              <a:buClr>
                <a:srgbClr val="434343"/>
              </a:buClr>
              <a:buSzPts val="2800"/>
              <a:buFont typeface="Gentium Book Basic"/>
              <a:buNone/>
              <a:defRPr sz="2800" b="0" i="0" u="none" strike="noStrike" cap="none">
                <a:solidFill>
                  <a:srgbClr val="434343"/>
                </a:solidFill>
                <a:latin typeface="Gentium Book Basic"/>
                <a:ea typeface="Gentium Book Basic"/>
                <a:cs typeface="Gentium Book Basic"/>
                <a:sym typeface="Gentium Book Basic"/>
              </a:defRPr>
            </a:lvl5pPr>
            <a:lvl6pPr marL="457200" marR="0" lvl="5" indent="0" algn="ctr" rtl="0">
              <a:lnSpc>
                <a:spcPct val="100000"/>
              </a:lnSpc>
              <a:spcBef>
                <a:spcPts val="0"/>
              </a:spcBef>
              <a:spcAft>
                <a:spcPts val="0"/>
              </a:spcAft>
              <a:buClr>
                <a:srgbClr val="434343"/>
              </a:buClr>
              <a:buSzPts val="2800"/>
              <a:buFont typeface="Gentium Book Basic"/>
              <a:buNone/>
              <a:defRPr sz="2800" b="0" i="0" u="none" strike="noStrike" cap="none">
                <a:solidFill>
                  <a:srgbClr val="434343"/>
                </a:solidFill>
                <a:latin typeface="Gentium Book Basic"/>
                <a:ea typeface="Gentium Book Basic"/>
                <a:cs typeface="Gentium Book Basic"/>
                <a:sym typeface="Gentium Book Basic"/>
              </a:defRPr>
            </a:lvl6pPr>
            <a:lvl7pPr marL="914400" marR="0" lvl="6" indent="0" algn="ctr" rtl="0">
              <a:lnSpc>
                <a:spcPct val="100000"/>
              </a:lnSpc>
              <a:spcBef>
                <a:spcPts val="0"/>
              </a:spcBef>
              <a:spcAft>
                <a:spcPts val="0"/>
              </a:spcAft>
              <a:buClr>
                <a:srgbClr val="434343"/>
              </a:buClr>
              <a:buSzPts val="2800"/>
              <a:buFont typeface="Gentium Book Basic"/>
              <a:buNone/>
              <a:defRPr sz="2800" b="0" i="0" u="none" strike="noStrike" cap="none">
                <a:solidFill>
                  <a:srgbClr val="434343"/>
                </a:solidFill>
                <a:latin typeface="Gentium Book Basic"/>
                <a:ea typeface="Gentium Book Basic"/>
                <a:cs typeface="Gentium Book Basic"/>
                <a:sym typeface="Gentium Book Basic"/>
              </a:defRPr>
            </a:lvl7pPr>
            <a:lvl8pPr marL="1371600" marR="0" lvl="7" indent="0" algn="ctr" rtl="0">
              <a:lnSpc>
                <a:spcPct val="100000"/>
              </a:lnSpc>
              <a:spcBef>
                <a:spcPts val="0"/>
              </a:spcBef>
              <a:spcAft>
                <a:spcPts val="0"/>
              </a:spcAft>
              <a:buClr>
                <a:srgbClr val="434343"/>
              </a:buClr>
              <a:buSzPts val="2800"/>
              <a:buFont typeface="Gentium Book Basic"/>
              <a:buNone/>
              <a:defRPr sz="2800" b="0" i="0" u="none" strike="noStrike" cap="none">
                <a:solidFill>
                  <a:srgbClr val="434343"/>
                </a:solidFill>
                <a:latin typeface="Gentium Book Basic"/>
                <a:ea typeface="Gentium Book Basic"/>
                <a:cs typeface="Gentium Book Basic"/>
                <a:sym typeface="Gentium Book Basic"/>
              </a:defRPr>
            </a:lvl8pPr>
            <a:lvl9pPr marL="1828800" marR="0" lvl="8" indent="0" algn="ctr" rtl="0">
              <a:lnSpc>
                <a:spcPct val="100000"/>
              </a:lnSpc>
              <a:spcBef>
                <a:spcPts val="0"/>
              </a:spcBef>
              <a:spcAft>
                <a:spcPts val="0"/>
              </a:spcAft>
              <a:buClr>
                <a:srgbClr val="434343"/>
              </a:buClr>
              <a:buSzPts val="2800"/>
              <a:buFont typeface="Gentium Book Basic"/>
              <a:buNone/>
              <a:defRPr sz="2800" b="0" i="0" u="none" strike="noStrike" cap="none">
                <a:solidFill>
                  <a:srgbClr val="434343"/>
                </a:solidFill>
                <a:latin typeface="Gentium Book Basic"/>
                <a:ea typeface="Gentium Book Basic"/>
                <a:cs typeface="Gentium Book Basic"/>
                <a:sym typeface="Gentium Book Basic"/>
              </a:defRPr>
            </a:lvl9pPr>
          </a:lstStyle>
          <a:p>
            <a:pPr algn="r"/>
            <a:r>
              <a:rPr lang="sl-SI" sz="1600" dirty="0">
                <a:solidFill>
                  <a:srgbClr val="D00000"/>
                </a:solidFill>
              </a:rPr>
              <a:t>C</a:t>
            </a:r>
            <a:r>
              <a:rPr lang="sl-SI" sz="1600" dirty="0" smtClean="0">
                <a:solidFill>
                  <a:srgbClr val="D00000"/>
                </a:solidFill>
              </a:rPr>
              <a:t>.  </a:t>
            </a:r>
            <a:r>
              <a:rPr lang="sl-SI" sz="1600" dirty="0" err="1" smtClean="0">
                <a:solidFill>
                  <a:srgbClr val="D00000"/>
                </a:solidFill>
              </a:rPr>
              <a:t>Needs</a:t>
            </a:r>
            <a:r>
              <a:rPr lang="sl-SI" sz="1600" dirty="0" smtClean="0">
                <a:solidFill>
                  <a:srgbClr val="D00000"/>
                </a:solidFill>
              </a:rPr>
              <a:t> – </a:t>
            </a:r>
            <a:r>
              <a:rPr lang="sl-SI" sz="1600" dirty="0" err="1" smtClean="0">
                <a:solidFill>
                  <a:srgbClr val="D00000"/>
                </a:solidFill>
              </a:rPr>
              <a:t>other</a:t>
            </a:r>
            <a:r>
              <a:rPr lang="sl-SI" sz="1600" dirty="0" smtClean="0">
                <a:solidFill>
                  <a:srgbClr val="D00000"/>
                </a:solidFill>
              </a:rPr>
              <a:t> </a:t>
            </a:r>
            <a:r>
              <a:rPr lang="sl-SI" sz="1600" dirty="0" err="1" smtClean="0">
                <a:solidFill>
                  <a:srgbClr val="D00000"/>
                </a:solidFill>
              </a:rPr>
              <a:t>priorities</a:t>
            </a:r>
            <a:endParaRPr lang="en-GB" sz="2400" dirty="0"/>
          </a:p>
        </p:txBody>
      </p:sp>
    </p:spTree>
    <p:extLst>
      <p:ext uri="{BB962C8B-B14F-4D97-AF65-F5344CB8AC3E}">
        <p14:creationId xmlns:p14="http://schemas.microsoft.com/office/powerpoint/2010/main" val="40068881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xmlns="" id="{04AC30A4-6BE1-40C9-97D8-F9774A63E076}"/>
              </a:ext>
            </a:extLst>
          </p:cNvPr>
          <p:cNvSpPr txBox="1"/>
          <p:nvPr/>
        </p:nvSpPr>
        <p:spPr>
          <a:xfrm>
            <a:off x="4220233" y="4201505"/>
            <a:ext cx="3056831" cy="369332"/>
          </a:xfrm>
          <a:prstGeom prst="rect">
            <a:avLst/>
          </a:prstGeom>
          <a:noFill/>
        </p:spPr>
        <p:txBody>
          <a:bodyPr wrap="square" rtlCol="0" anchor="ctr" anchorCtr="0">
            <a:spAutoFit/>
          </a:bodyPr>
          <a:lstStyle/>
          <a:p>
            <a:pPr algn="ctr"/>
            <a:r>
              <a:rPr lang="en-GB" sz="900" dirty="0">
                <a:solidFill>
                  <a:schemeClr val="bg1"/>
                </a:solidFill>
              </a:rPr>
              <a:t>Research of EU’s C</a:t>
            </a:r>
            <a:r>
              <a:rPr lang="sl-SI" sz="900" dirty="0">
                <a:solidFill>
                  <a:schemeClr val="bg1"/>
                </a:solidFill>
              </a:rPr>
              <a:t>AP</a:t>
            </a:r>
            <a:r>
              <a:rPr lang="en-GB" sz="900" dirty="0">
                <a:solidFill>
                  <a:schemeClr val="bg1"/>
                </a:solidFill>
              </a:rPr>
              <a:t>: disciplinary boundaries and beyond</a:t>
            </a:r>
            <a:endParaRPr lang="it-IT" sz="900" dirty="0">
              <a:solidFill>
                <a:schemeClr val="bg1"/>
              </a:solidFill>
              <a:latin typeface="Yu Gothic UI Semilight" panose="020B0400000000000000" pitchFamily="34" charset="-128"/>
              <a:ea typeface="Yu Gothic UI Semilight" panose="020B0400000000000000" pitchFamily="34" charset="-128"/>
            </a:endParaRPr>
          </a:p>
        </p:txBody>
      </p:sp>
      <p:sp>
        <p:nvSpPr>
          <p:cNvPr id="10" name="CasellaDiTesto 9">
            <a:extLst>
              <a:ext uri="{FF2B5EF4-FFF2-40B4-BE49-F238E27FC236}">
                <a16:creationId xmlns:a16="http://schemas.microsoft.com/office/drawing/2014/main" xmlns="" id="{C10B1291-99EF-4138-9821-E3228EDAD5AA}"/>
              </a:ext>
            </a:extLst>
          </p:cNvPr>
          <p:cNvSpPr txBox="1"/>
          <p:nvPr/>
        </p:nvSpPr>
        <p:spPr>
          <a:xfrm>
            <a:off x="7508762" y="4172348"/>
            <a:ext cx="260538" cy="415498"/>
          </a:xfrm>
          <a:prstGeom prst="rect">
            <a:avLst/>
          </a:prstGeom>
          <a:noFill/>
        </p:spPr>
        <p:txBody>
          <a:bodyPr wrap="square" rtlCol="0" anchor="ctr" anchorCtr="0">
            <a:spAutoFit/>
          </a:bodyPr>
          <a:lstStyle/>
          <a:p>
            <a:pPr algn="ctr"/>
            <a:r>
              <a:rPr lang="it-IT" sz="1050" b="1" dirty="0">
                <a:solidFill>
                  <a:schemeClr val="bg1"/>
                </a:solidFill>
                <a:latin typeface="Yu Gothic UI Semilight" panose="020B0400000000000000" pitchFamily="34" charset="-128"/>
                <a:ea typeface="Yu Gothic UI Semilight" panose="020B0400000000000000" pitchFamily="34" charset="-128"/>
              </a:rPr>
              <a:t>1</a:t>
            </a:r>
            <a:r>
              <a:rPr lang="sl-SI" sz="1050" b="1" dirty="0">
                <a:solidFill>
                  <a:schemeClr val="bg1"/>
                </a:solidFill>
                <a:latin typeface="Yu Gothic UI Semilight" panose="020B0400000000000000" pitchFamily="34" charset="-128"/>
                <a:ea typeface="Yu Gothic UI Semilight" panose="020B0400000000000000" pitchFamily="34" charset="-128"/>
              </a:rPr>
              <a:t>1</a:t>
            </a:r>
            <a:endParaRPr lang="it-IT" sz="1050" b="1" dirty="0">
              <a:solidFill>
                <a:schemeClr val="bg1"/>
              </a:solidFill>
              <a:latin typeface="Yu Gothic UI Semilight" panose="020B0400000000000000" pitchFamily="34" charset="-128"/>
              <a:ea typeface="Yu Gothic UI Semilight" panose="020B0400000000000000" pitchFamily="34" charset="-128"/>
            </a:endParaRPr>
          </a:p>
        </p:txBody>
      </p:sp>
      <p:sp>
        <p:nvSpPr>
          <p:cNvPr id="11" name="Označba mesta vsebine 10"/>
          <p:cNvSpPr>
            <a:spLocks noGrp="1"/>
          </p:cNvSpPr>
          <p:nvPr>
            <p:ph type="body" idx="1"/>
          </p:nvPr>
        </p:nvSpPr>
        <p:spPr>
          <a:xfrm>
            <a:off x="370650" y="1059582"/>
            <a:ext cx="8773350" cy="3982318"/>
          </a:xfrm>
        </p:spPr>
        <p:txBody>
          <a:bodyPr>
            <a:normAutofit fontScale="92500" lnSpcReduction="10000"/>
          </a:bodyPr>
          <a:lstStyle/>
          <a:p>
            <a:r>
              <a:rPr lang="en-GB" dirty="0"/>
              <a:t>Agricultural policy </a:t>
            </a:r>
            <a:r>
              <a:rPr lang="en-GB" dirty="0">
                <a:solidFill>
                  <a:srgbClr val="C00000"/>
                </a:solidFill>
              </a:rPr>
              <a:t>discourses</a:t>
            </a:r>
            <a:r>
              <a:rPr lang="en-GB" dirty="0"/>
              <a:t> </a:t>
            </a:r>
            <a:r>
              <a:rPr lang="sl-SI" dirty="0" smtClean="0"/>
              <a:t>in EU:</a:t>
            </a:r>
          </a:p>
          <a:p>
            <a:pPr lvl="1"/>
            <a:r>
              <a:rPr lang="en-GB" dirty="0" smtClean="0"/>
              <a:t>are </a:t>
            </a:r>
            <a:r>
              <a:rPr lang="en-GB" dirty="0"/>
              <a:t>quite different and influenced by objective historical, structural and economic differences in the agriculture and rural </a:t>
            </a:r>
            <a:r>
              <a:rPr lang="en-GB" dirty="0" smtClean="0"/>
              <a:t>areas.</a:t>
            </a:r>
            <a:endParaRPr lang="sl-SI" dirty="0" smtClean="0"/>
          </a:p>
          <a:p>
            <a:pPr lvl="1"/>
            <a:r>
              <a:rPr lang="sl-SI" dirty="0" smtClean="0"/>
              <a:t>… </a:t>
            </a:r>
            <a:r>
              <a:rPr lang="sl-SI" dirty="0" err="1" smtClean="0"/>
              <a:t>different</a:t>
            </a:r>
            <a:r>
              <a:rPr lang="sl-SI" dirty="0" smtClean="0"/>
              <a:t> </a:t>
            </a:r>
            <a:r>
              <a:rPr lang="sl-SI" dirty="0" err="1" smtClean="0"/>
              <a:t>understanding</a:t>
            </a:r>
            <a:r>
              <a:rPr lang="sl-SI" dirty="0" smtClean="0"/>
              <a:t> </a:t>
            </a:r>
            <a:r>
              <a:rPr lang="sl-SI" dirty="0" err="1" smtClean="0"/>
              <a:t>of</a:t>
            </a:r>
            <a:r>
              <a:rPr lang="sl-SI" dirty="0" smtClean="0"/>
              <a:t> </a:t>
            </a:r>
            <a:r>
              <a:rPr lang="sl-SI" dirty="0" err="1" smtClean="0"/>
              <a:t>the</a:t>
            </a:r>
            <a:r>
              <a:rPr lang="sl-SI" dirty="0" smtClean="0"/>
              <a:t> role </a:t>
            </a:r>
            <a:r>
              <a:rPr lang="sl-SI" dirty="0" err="1" smtClean="0"/>
              <a:t>of</a:t>
            </a:r>
            <a:r>
              <a:rPr lang="sl-SI" dirty="0" smtClean="0"/>
              <a:t> </a:t>
            </a:r>
            <a:r>
              <a:rPr lang="sl-SI" dirty="0" err="1" smtClean="0"/>
              <a:t>agriculture</a:t>
            </a:r>
            <a:r>
              <a:rPr lang="sl-SI" dirty="0" smtClean="0"/>
              <a:t> in </a:t>
            </a:r>
            <a:r>
              <a:rPr lang="sl-SI" dirty="0" err="1" smtClean="0"/>
              <a:t>society</a:t>
            </a:r>
            <a:r>
              <a:rPr lang="sl-SI" dirty="0" smtClean="0"/>
              <a:t>… </a:t>
            </a:r>
          </a:p>
          <a:p>
            <a:pPr lvl="1"/>
            <a:r>
              <a:rPr lang="sl-SI" dirty="0" smtClean="0"/>
              <a:t>… </a:t>
            </a:r>
            <a:r>
              <a:rPr lang="sl-SI" dirty="0" err="1" smtClean="0"/>
              <a:t>differente</a:t>
            </a:r>
            <a:r>
              <a:rPr lang="sl-SI" dirty="0" smtClean="0"/>
              <a:t> </a:t>
            </a:r>
            <a:r>
              <a:rPr lang="sl-SI" dirty="0" err="1" smtClean="0"/>
              <a:t>developmental</a:t>
            </a:r>
            <a:r>
              <a:rPr lang="sl-SI" dirty="0" smtClean="0"/>
              <a:t> </a:t>
            </a:r>
            <a:r>
              <a:rPr lang="sl-SI" dirty="0" err="1" smtClean="0"/>
              <a:t>needs</a:t>
            </a:r>
            <a:r>
              <a:rPr lang="sl-SI" dirty="0" smtClean="0"/>
              <a:t>, </a:t>
            </a:r>
            <a:r>
              <a:rPr lang="sl-SI" dirty="0" err="1" smtClean="0"/>
              <a:t>and</a:t>
            </a:r>
            <a:r>
              <a:rPr lang="sl-SI" dirty="0" smtClean="0"/>
              <a:t> </a:t>
            </a:r>
            <a:r>
              <a:rPr lang="sl-SI" dirty="0" err="1" smtClean="0"/>
              <a:t>less</a:t>
            </a:r>
            <a:r>
              <a:rPr lang="sl-SI" dirty="0" smtClean="0"/>
              <a:t> </a:t>
            </a:r>
            <a:r>
              <a:rPr lang="sl-SI" dirty="0" err="1" smtClean="0"/>
              <a:t>accepted</a:t>
            </a:r>
            <a:r>
              <a:rPr lang="sl-SI" dirty="0" smtClean="0"/>
              <a:t> </a:t>
            </a:r>
            <a:r>
              <a:rPr lang="sl-SI" dirty="0" err="1" smtClean="0"/>
              <a:t>environmental</a:t>
            </a:r>
            <a:r>
              <a:rPr lang="sl-SI" dirty="0" smtClean="0"/>
              <a:t> </a:t>
            </a:r>
            <a:r>
              <a:rPr lang="sl-SI" dirty="0" err="1" smtClean="0"/>
              <a:t>concerns</a:t>
            </a:r>
            <a:endParaRPr lang="sl-SI" dirty="0" smtClean="0"/>
          </a:p>
          <a:p>
            <a:r>
              <a:rPr lang="sl-SI" dirty="0" err="1" smtClean="0"/>
              <a:t>Actual</a:t>
            </a:r>
            <a:r>
              <a:rPr lang="sl-SI" dirty="0" smtClean="0"/>
              <a:t> CAP </a:t>
            </a:r>
            <a:r>
              <a:rPr lang="sl-SI" dirty="0" err="1" smtClean="0"/>
              <a:t>implementation</a:t>
            </a:r>
            <a:r>
              <a:rPr lang="sl-SI" dirty="0" smtClean="0"/>
              <a:t> in </a:t>
            </a:r>
            <a:r>
              <a:rPr lang="sl-SI" dirty="0" err="1" smtClean="0"/>
              <a:t>South</a:t>
            </a:r>
            <a:r>
              <a:rPr lang="sl-SI" dirty="0" smtClean="0"/>
              <a:t>/</a:t>
            </a:r>
            <a:r>
              <a:rPr lang="sl-SI" dirty="0" err="1" smtClean="0"/>
              <a:t>East</a:t>
            </a:r>
            <a:r>
              <a:rPr lang="sl-SI" dirty="0" smtClean="0"/>
              <a:t> part </a:t>
            </a:r>
            <a:r>
              <a:rPr lang="sl-SI" dirty="0" err="1" smtClean="0"/>
              <a:t>of</a:t>
            </a:r>
            <a:r>
              <a:rPr lang="sl-SI" dirty="0" smtClean="0"/>
              <a:t> EU: </a:t>
            </a:r>
          </a:p>
          <a:p>
            <a:pPr lvl="1"/>
            <a:r>
              <a:rPr lang="sl-SI" dirty="0" smtClean="0"/>
              <a:t>Is </a:t>
            </a:r>
            <a:r>
              <a:rPr lang="en-GB" dirty="0" smtClean="0"/>
              <a:t>able </a:t>
            </a:r>
            <a:r>
              <a:rPr lang="en-GB" dirty="0"/>
              <a:t>to address </a:t>
            </a:r>
            <a:r>
              <a:rPr lang="en-GB" b="1" dirty="0">
                <a:solidFill>
                  <a:srgbClr val="C00000"/>
                </a:solidFill>
              </a:rPr>
              <a:t>rural (un)employment</a:t>
            </a:r>
            <a:r>
              <a:rPr lang="en-GB" dirty="0"/>
              <a:t>, depopulation and </a:t>
            </a:r>
            <a:r>
              <a:rPr lang="sl-SI" dirty="0" err="1" smtClean="0"/>
              <a:t>rural</a:t>
            </a:r>
            <a:r>
              <a:rPr lang="sl-SI" dirty="0" smtClean="0"/>
              <a:t> </a:t>
            </a:r>
            <a:r>
              <a:rPr lang="en-GB" dirty="0" smtClean="0"/>
              <a:t>poverty</a:t>
            </a:r>
            <a:r>
              <a:rPr lang="sl-SI" dirty="0" smtClean="0"/>
              <a:t>? </a:t>
            </a:r>
            <a:r>
              <a:rPr lang="en-GB" dirty="0" smtClean="0"/>
              <a:t> </a:t>
            </a:r>
            <a:endParaRPr lang="sl-SI" dirty="0" smtClean="0"/>
          </a:p>
          <a:p>
            <a:pPr lvl="1"/>
            <a:r>
              <a:rPr lang="en-GB" b="1" dirty="0" smtClean="0">
                <a:solidFill>
                  <a:srgbClr val="C00000"/>
                </a:solidFill>
              </a:rPr>
              <a:t>administratively</a:t>
            </a:r>
            <a:r>
              <a:rPr lang="en-GB" dirty="0" smtClean="0"/>
              <a:t> </a:t>
            </a:r>
            <a:r>
              <a:rPr lang="en-GB" dirty="0"/>
              <a:t>and </a:t>
            </a:r>
            <a:r>
              <a:rPr lang="en-GB" b="1" dirty="0">
                <a:solidFill>
                  <a:srgbClr val="C00000"/>
                </a:solidFill>
              </a:rPr>
              <a:t>financially</a:t>
            </a:r>
            <a:r>
              <a:rPr lang="en-GB" dirty="0"/>
              <a:t> too demanding to benefit the </a:t>
            </a:r>
            <a:r>
              <a:rPr lang="en-GB" dirty="0" smtClean="0"/>
              <a:t>rural population</a:t>
            </a:r>
            <a:r>
              <a:rPr lang="sl-SI" dirty="0" smtClean="0"/>
              <a:t>?</a:t>
            </a:r>
          </a:p>
          <a:p>
            <a:pPr lvl="1"/>
            <a:r>
              <a:rPr lang="sl-SI" dirty="0" smtClean="0"/>
              <a:t>…</a:t>
            </a:r>
            <a:r>
              <a:rPr lang="en-GB" dirty="0" smtClean="0"/>
              <a:t>with </a:t>
            </a:r>
            <a:r>
              <a:rPr lang="en-GB" dirty="0"/>
              <a:t>the exception of rural elites with the capacity to acquire extensive EU </a:t>
            </a:r>
            <a:r>
              <a:rPr lang="en-GB" dirty="0" smtClean="0"/>
              <a:t>fundin</a:t>
            </a:r>
            <a:r>
              <a:rPr lang="en-GB" b="1" dirty="0" smtClean="0"/>
              <a:t>g</a:t>
            </a:r>
            <a:endParaRPr lang="sl-SI" b="1" dirty="0" smtClean="0"/>
          </a:p>
          <a:p>
            <a:r>
              <a:rPr lang="sl-SI" dirty="0" err="1" smtClean="0"/>
              <a:t>Risks</a:t>
            </a:r>
            <a:r>
              <a:rPr lang="sl-SI" dirty="0" smtClean="0"/>
              <a:t>:</a:t>
            </a:r>
          </a:p>
          <a:p>
            <a:pPr lvl="1"/>
            <a:r>
              <a:rPr lang="en-GB" dirty="0" smtClean="0"/>
              <a:t>agricultural </a:t>
            </a:r>
            <a:r>
              <a:rPr lang="en-GB" dirty="0"/>
              <a:t>policy-makers </a:t>
            </a:r>
            <a:r>
              <a:rPr lang="en-GB" dirty="0" smtClean="0"/>
              <a:t>could </a:t>
            </a:r>
            <a:r>
              <a:rPr lang="en-GB" dirty="0"/>
              <a:t>have difficulty recognizing </a:t>
            </a:r>
            <a:r>
              <a:rPr lang="sl-SI" dirty="0" err="1" smtClean="0"/>
              <a:t>the</a:t>
            </a:r>
            <a:r>
              <a:rPr lang="sl-SI" dirty="0" smtClean="0"/>
              <a:t> real </a:t>
            </a:r>
            <a:r>
              <a:rPr lang="sl-SI" b="1" dirty="0" err="1" smtClean="0">
                <a:solidFill>
                  <a:srgbClr val="C00000"/>
                </a:solidFill>
              </a:rPr>
              <a:t>needs</a:t>
            </a:r>
            <a:r>
              <a:rPr lang="sl-SI" dirty="0" smtClean="0"/>
              <a:t> </a:t>
            </a:r>
            <a:r>
              <a:rPr lang="sl-SI" dirty="0" err="1" smtClean="0"/>
              <a:t>and</a:t>
            </a:r>
            <a:r>
              <a:rPr lang="sl-SI" dirty="0" smtClean="0"/>
              <a:t> </a:t>
            </a:r>
            <a:r>
              <a:rPr lang="sl-SI" dirty="0" err="1" smtClean="0"/>
              <a:t>will</a:t>
            </a:r>
            <a:r>
              <a:rPr lang="sl-SI" dirty="0" smtClean="0"/>
              <a:t> </a:t>
            </a:r>
            <a:r>
              <a:rPr lang="sl-SI" dirty="0" err="1" smtClean="0"/>
              <a:t>follow</a:t>
            </a:r>
            <a:r>
              <a:rPr lang="sl-SI" dirty="0" smtClean="0"/>
              <a:t> </a:t>
            </a:r>
            <a:r>
              <a:rPr lang="sl-SI" dirty="0" err="1" smtClean="0"/>
              <a:t>redistribution</a:t>
            </a:r>
            <a:r>
              <a:rPr lang="sl-SI" dirty="0" smtClean="0"/>
              <a:t> </a:t>
            </a:r>
            <a:r>
              <a:rPr lang="sl-SI" dirty="0" err="1" smtClean="0"/>
              <a:t>logic</a:t>
            </a:r>
            <a:r>
              <a:rPr lang="sl-SI" dirty="0" smtClean="0"/>
              <a:t>…</a:t>
            </a:r>
          </a:p>
          <a:p>
            <a:pPr marL="590550" lvl="1" indent="0">
              <a:buNone/>
            </a:pPr>
            <a:endParaRPr lang="sl-SI" dirty="0"/>
          </a:p>
        </p:txBody>
      </p:sp>
      <p:sp>
        <p:nvSpPr>
          <p:cNvPr id="9" name="Naslov 8"/>
          <p:cNvSpPr>
            <a:spLocks noGrp="1"/>
          </p:cNvSpPr>
          <p:nvPr>
            <p:ph type="title"/>
          </p:nvPr>
        </p:nvSpPr>
        <p:spPr/>
        <p:txBody>
          <a:bodyPr/>
          <a:lstStyle/>
          <a:p>
            <a:r>
              <a:rPr lang="en-GB" dirty="0"/>
              <a:t>The concealed conflict in discourses  </a:t>
            </a:r>
            <a:endParaRPr lang="sl-SI" dirty="0"/>
          </a:p>
        </p:txBody>
      </p:sp>
      <p:sp>
        <p:nvSpPr>
          <p:cNvPr id="3" name="Označba mesta številke diapozitiva 2"/>
          <p:cNvSpPr>
            <a:spLocks noGrp="1"/>
          </p:cNvSpPr>
          <p:nvPr>
            <p:ph type="sldNum" sz="quarter" idx="4294967295"/>
          </p:nvPr>
        </p:nvSpPr>
        <p:spPr>
          <a:xfrm>
            <a:off x="7010400" y="4767263"/>
            <a:ext cx="2133600" cy="274637"/>
          </a:xfrm>
          <a:prstGeom prst="rect">
            <a:avLst/>
          </a:prstGeom>
        </p:spPr>
        <p:txBody>
          <a:bodyPr/>
          <a:lstStyle/>
          <a:p>
            <a:pPr algn="r"/>
            <a:fld id="{DAB914FF-E288-4808-BC58-F8ECC7C2D859}" type="slidenum">
              <a:rPr lang="sl-SI" altLang="sl-SI" smtClean="0"/>
              <a:pPr algn="r"/>
              <a:t>15</a:t>
            </a:fld>
            <a:endParaRPr lang="sl-SI" altLang="sl-SI" dirty="0"/>
          </a:p>
        </p:txBody>
      </p:sp>
      <p:sp>
        <p:nvSpPr>
          <p:cNvPr id="13" name="Rectangle 2"/>
          <p:cNvSpPr txBox="1">
            <a:spLocks noChangeArrowheads="1"/>
          </p:cNvSpPr>
          <p:nvPr/>
        </p:nvSpPr>
        <p:spPr>
          <a:xfrm>
            <a:off x="511073" y="-43280"/>
            <a:ext cx="8385000" cy="72870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434343"/>
              </a:buClr>
              <a:buSzPts val="2800"/>
              <a:buFont typeface="Garamond"/>
              <a:buNone/>
              <a:defRPr sz="3600" b="1" i="1" u="none" strike="noStrike" cap="none">
                <a:solidFill>
                  <a:srgbClr val="002060"/>
                </a:solidFill>
                <a:latin typeface="Garamond"/>
                <a:ea typeface="Garamond"/>
                <a:cs typeface="Garamond"/>
                <a:sym typeface="Garamond"/>
              </a:defRPr>
            </a:lvl1pPr>
            <a:lvl2pPr marL="0" marR="0" lvl="1" indent="0" algn="ctr" rtl="0">
              <a:lnSpc>
                <a:spcPct val="100000"/>
              </a:lnSpc>
              <a:spcBef>
                <a:spcPts val="0"/>
              </a:spcBef>
              <a:spcAft>
                <a:spcPts val="0"/>
              </a:spcAft>
              <a:buClr>
                <a:srgbClr val="434343"/>
              </a:buClr>
              <a:buSzPts val="2800"/>
              <a:buFont typeface="Gentium Book Basic"/>
              <a:buNone/>
              <a:defRPr sz="2800" b="0" i="0" u="none" strike="noStrike" cap="none">
                <a:solidFill>
                  <a:srgbClr val="434343"/>
                </a:solidFill>
                <a:latin typeface="Gentium Book Basic"/>
                <a:ea typeface="Gentium Book Basic"/>
                <a:cs typeface="Gentium Book Basic"/>
                <a:sym typeface="Gentium Book Basic"/>
              </a:defRPr>
            </a:lvl2pPr>
            <a:lvl3pPr marL="0" marR="0" lvl="2" indent="0" algn="ctr" rtl="0">
              <a:lnSpc>
                <a:spcPct val="100000"/>
              </a:lnSpc>
              <a:spcBef>
                <a:spcPts val="0"/>
              </a:spcBef>
              <a:spcAft>
                <a:spcPts val="0"/>
              </a:spcAft>
              <a:buClr>
                <a:srgbClr val="434343"/>
              </a:buClr>
              <a:buSzPts val="2800"/>
              <a:buFont typeface="Gentium Book Basic"/>
              <a:buNone/>
              <a:defRPr sz="2800" b="0" i="0" u="none" strike="noStrike" cap="none">
                <a:solidFill>
                  <a:srgbClr val="434343"/>
                </a:solidFill>
                <a:latin typeface="Gentium Book Basic"/>
                <a:ea typeface="Gentium Book Basic"/>
                <a:cs typeface="Gentium Book Basic"/>
                <a:sym typeface="Gentium Book Basic"/>
              </a:defRPr>
            </a:lvl3pPr>
            <a:lvl4pPr marL="0" marR="0" lvl="3" indent="0" algn="ctr" rtl="0">
              <a:lnSpc>
                <a:spcPct val="100000"/>
              </a:lnSpc>
              <a:spcBef>
                <a:spcPts val="0"/>
              </a:spcBef>
              <a:spcAft>
                <a:spcPts val="0"/>
              </a:spcAft>
              <a:buClr>
                <a:srgbClr val="434343"/>
              </a:buClr>
              <a:buSzPts val="2800"/>
              <a:buFont typeface="Gentium Book Basic"/>
              <a:buNone/>
              <a:defRPr sz="2800" b="0" i="0" u="none" strike="noStrike" cap="none">
                <a:solidFill>
                  <a:srgbClr val="434343"/>
                </a:solidFill>
                <a:latin typeface="Gentium Book Basic"/>
                <a:ea typeface="Gentium Book Basic"/>
                <a:cs typeface="Gentium Book Basic"/>
                <a:sym typeface="Gentium Book Basic"/>
              </a:defRPr>
            </a:lvl4pPr>
            <a:lvl5pPr marL="0" marR="0" lvl="4" indent="0" algn="ctr" rtl="0">
              <a:lnSpc>
                <a:spcPct val="100000"/>
              </a:lnSpc>
              <a:spcBef>
                <a:spcPts val="0"/>
              </a:spcBef>
              <a:spcAft>
                <a:spcPts val="0"/>
              </a:spcAft>
              <a:buClr>
                <a:srgbClr val="434343"/>
              </a:buClr>
              <a:buSzPts val="2800"/>
              <a:buFont typeface="Gentium Book Basic"/>
              <a:buNone/>
              <a:defRPr sz="2800" b="0" i="0" u="none" strike="noStrike" cap="none">
                <a:solidFill>
                  <a:srgbClr val="434343"/>
                </a:solidFill>
                <a:latin typeface="Gentium Book Basic"/>
                <a:ea typeface="Gentium Book Basic"/>
                <a:cs typeface="Gentium Book Basic"/>
                <a:sym typeface="Gentium Book Basic"/>
              </a:defRPr>
            </a:lvl5pPr>
            <a:lvl6pPr marL="457200" marR="0" lvl="5" indent="0" algn="ctr" rtl="0">
              <a:lnSpc>
                <a:spcPct val="100000"/>
              </a:lnSpc>
              <a:spcBef>
                <a:spcPts val="0"/>
              </a:spcBef>
              <a:spcAft>
                <a:spcPts val="0"/>
              </a:spcAft>
              <a:buClr>
                <a:srgbClr val="434343"/>
              </a:buClr>
              <a:buSzPts val="2800"/>
              <a:buFont typeface="Gentium Book Basic"/>
              <a:buNone/>
              <a:defRPr sz="2800" b="0" i="0" u="none" strike="noStrike" cap="none">
                <a:solidFill>
                  <a:srgbClr val="434343"/>
                </a:solidFill>
                <a:latin typeface="Gentium Book Basic"/>
                <a:ea typeface="Gentium Book Basic"/>
                <a:cs typeface="Gentium Book Basic"/>
                <a:sym typeface="Gentium Book Basic"/>
              </a:defRPr>
            </a:lvl6pPr>
            <a:lvl7pPr marL="914400" marR="0" lvl="6" indent="0" algn="ctr" rtl="0">
              <a:lnSpc>
                <a:spcPct val="100000"/>
              </a:lnSpc>
              <a:spcBef>
                <a:spcPts val="0"/>
              </a:spcBef>
              <a:spcAft>
                <a:spcPts val="0"/>
              </a:spcAft>
              <a:buClr>
                <a:srgbClr val="434343"/>
              </a:buClr>
              <a:buSzPts val="2800"/>
              <a:buFont typeface="Gentium Book Basic"/>
              <a:buNone/>
              <a:defRPr sz="2800" b="0" i="0" u="none" strike="noStrike" cap="none">
                <a:solidFill>
                  <a:srgbClr val="434343"/>
                </a:solidFill>
                <a:latin typeface="Gentium Book Basic"/>
                <a:ea typeface="Gentium Book Basic"/>
                <a:cs typeface="Gentium Book Basic"/>
                <a:sym typeface="Gentium Book Basic"/>
              </a:defRPr>
            </a:lvl7pPr>
            <a:lvl8pPr marL="1371600" marR="0" lvl="7" indent="0" algn="ctr" rtl="0">
              <a:lnSpc>
                <a:spcPct val="100000"/>
              </a:lnSpc>
              <a:spcBef>
                <a:spcPts val="0"/>
              </a:spcBef>
              <a:spcAft>
                <a:spcPts val="0"/>
              </a:spcAft>
              <a:buClr>
                <a:srgbClr val="434343"/>
              </a:buClr>
              <a:buSzPts val="2800"/>
              <a:buFont typeface="Gentium Book Basic"/>
              <a:buNone/>
              <a:defRPr sz="2800" b="0" i="0" u="none" strike="noStrike" cap="none">
                <a:solidFill>
                  <a:srgbClr val="434343"/>
                </a:solidFill>
                <a:latin typeface="Gentium Book Basic"/>
                <a:ea typeface="Gentium Book Basic"/>
                <a:cs typeface="Gentium Book Basic"/>
                <a:sym typeface="Gentium Book Basic"/>
              </a:defRPr>
            </a:lvl8pPr>
            <a:lvl9pPr marL="1828800" marR="0" lvl="8" indent="0" algn="ctr" rtl="0">
              <a:lnSpc>
                <a:spcPct val="100000"/>
              </a:lnSpc>
              <a:spcBef>
                <a:spcPts val="0"/>
              </a:spcBef>
              <a:spcAft>
                <a:spcPts val="0"/>
              </a:spcAft>
              <a:buClr>
                <a:srgbClr val="434343"/>
              </a:buClr>
              <a:buSzPts val="2800"/>
              <a:buFont typeface="Gentium Book Basic"/>
              <a:buNone/>
              <a:defRPr sz="2800" b="0" i="0" u="none" strike="noStrike" cap="none">
                <a:solidFill>
                  <a:srgbClr val="434343"/>
                </a:solidFill>
                <a:latin typeface="Gentium Book Basic"/>
                <a:ea typeface="Gentium Book Basic"/>
                <a:cs typeface="Gentium Book Basic"/>
                <a:sym typeface="Gentium Book Basic"/>
              </a:defRPr>
            </a:lvl9pPr>
          </a:lstStyle>
          <a:p>
            <a:pPr algn="r"/>
            <a:r>
              <a:rPr lang="sl-SI" sz="1600" dirty="0" smtClean="0">
                <a:solidFill>
                  <a:srgbClr val="D00000"/>
                </a:solidFill>
              </a:rPr>
              <a:t>D.  </a:t>
            </a:r>
            <a:r>
              <a:rPr lang="sl-SI" sz="1600" dirty="0" err="1" smtClean="0">
                <a:solidFill>
                  <a:srgbClr val="D00000"/>
                </a:solidFill>
              </a:rPr>
              <a:t>Risks</a:t>
            </a:r>
            <a:r>
              <a:rPr lang="sl-SI" sz="1600" dirty="0" smtClean="0">
                <a:solidFill>
                  <a:srgbClr val="D00000"/>
                </a:solidFill>
              </a:rPr>
              <a:t> – </a:t>
            </a:r>
            <a:r>
              <a:rPr lang="sl-SI" sz="1600" dirty="0" err="1" smtClean="0">
                <a:solidFill>
                  <a:srgbClr val="D00000"/>
                </a:solidFill>
              </a:rPr>
              <a:t>different</a:t>
            </a:r>
            <a:r>
              <a:rPr lang="sl-SI" sz="1600" dirty="0" smtClean="0">
                <a:solidFill>
                  <a:srgbClr val="D00000"/>
                </a:solidFill>
              </a:rPr>
              <a:t> </a:t>
            </a:r>
            <a:r>
              <a:rPr lang="sl-SI" sz="1600" dirty="0" err="1" smtClean="0">
                <a:solidFill>
                  <a:srgbClr val="D00000"/>
                </a:solidFill>
              </a:rPr>
              <a:t>discourses</a:t>
            </a:r>
            <a:endParaRPr lang="en-GB" sz="2400" dirty="0"/>
          </a:p>
        </p:txBody>
      </p:sp>
    </p:spTree>
    <p:extLst>
      <p:ext uri="{BB962C8B-B14F-4D97-AF65-F5344CB8AC3E}">
        <p14:creationId xmlns:p14="http://schemas.microsoft.com/office/powerpoint/2010/main" val="14368480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xmlns="" id="{04AC30A4-6BE1-40C9-97D8-F9774A63E076}"/>
              </a:ext>
            </a:extLst>
          </p:cNvPr>
          <p:cNvSpPr txBox="1"/>
          <p:nvPr/>
        </p:nvSpPr>
        <p:spPr>
          <a:xfrm>
            <a:off x="4220233" y="4201505"/>
            <a:ext cx="3056831" cy="369332"/>
          </a:xfrm>
          <a:prstGeom prst="rect">
            <a:avLst/>
          </a:prstGeom>
          <a:noFill/>
        </p:spPr>
        <p:txBody>
          <a:bodyPr wrap="square" rtlCol="0" anchor="ctr" anchorCtr="0">
            <a:spAutoFit/>
          </a:bodyPr>
          <a:lstStyle/>
          <a:p>
            <a:pPr algn="ctr"/>
            <a:r>
              <a:rPr lang="en-GB" sz="900" dirty="0">
                <a:solidFill>
                  <a:schemeClr val="bg1"/>
                </a:solidFill>
              </a:rPr>
              <a:t>Research of EU’s C</a:t>
            </a:r>
            <a:r>
              <a:rPr lang="sl-SI" sz="900" dirty="0">
                <a:solidFill>
                  <a:schemeClr val="bg1"/>
                </a:solidFill>
              </a:rPr>
              <a:t>AP</a:t>
            </a:r>
            <a:r>
              <a:rPr lang="en-GB" sz="900" dirty="0">
                <a:solidFill>
                  <a:schemeClr val="bg1"/>
                </a:solidFill>
              </a:rPr>
              <a:t>: disciplinary boundaries and beyond</a:t>
            </a:r>
            <a:endParaRPr lang="it-IT" sz="900" dirty="0">
              <a:solidFill>
                <a:schemeClr val="bg1"/>
              </a:solidFill>
              <a:latin typeface="Yu Gothic UI Semilight" panose="020B0400000000000000" pitchFamily="34" charset="-128"/>
              <a:ea typeface="Yu Gothic UI Semilight" panose="020B0400000000000000" pitchFamily="34" charset="-128"/>
            </a:endParaRPr>
          </a:p>
        </p:txBody>
      </p:sp>
      <p:sp>
        <p:nvSpPr>
          <p:cNvPr id="10" name="CasellaDiTesto 9">
            <a:extLst>
              <a:ext uri="{FF2B5EF4-FFF2-40B4-BE49-F238E27FC236}">
                <a16:creationId xmlns:a16="http://schemas.microsoft.com/office/drawing/2014/main" xmlns="" id="{C10B1291-99EF-4138-9821-E3228EDAD5AA}"/>
              </a:ext>
            </a:extLst>
          </p:cNvPr>
          <p:cNvSpPr txBox="1"/>
          <p:nvPr/>
        </p:nvSpPr>
        <p:spPr>
          <a:xfrm>
            <a:off x="7508762" y="4172348"/>
            <a:ext cx="260538" cy="415498"/>
          </a:xfrm>
          <a:prstGeom prst="rect">
            <a:avLst/>
          </a:prstGeom>
          <a:noFill/>
        </p:spPr>
        <p:txBody>
          <a:bodyPr wrap="square" rtlCol="0" anchor="ctr" anchorCtr="0">
            <a:spAutoFit/>
          </a:bodyPr>
          <a:lstStyle/>
          <a:p>
            <a:pPr algn="ctr"/>
            <a:r>
              <a:rPr lang="it-IT" sz="1050" b="1" dirty="0">
                <a:solidFill>
                  <a:schemeClr val="bg1"/>
                </a:solidFill>
                <a:latin typeface="Yu Gothic UI Semilight" panose="020B0400000000000000" pitchFamily="34" charset="-128"/>
                <a:ea typeface="Yu Gothic UI Semilight" panose="020B0400000000000000" pitchFamily="34" charset="-128"/>
              </a:rPr>
              <a:t>1</a:t>
            </a:r>
            <a:r>
              <a:rPr lang="sl-SI" sz="1050" b="1" dirty="0">
                <a:solidFill>
                  <a:schemeClr val="bg1"/>
                </a:solidFill>
                <a:latin typeface="Yu Gothic UI Semilight" panose="020B0400000000000000" pitchFamily="34" charset="-128"/>
                <a:ea typeface="Yu Gothic UI Semilight" panose="020B0400000000000000" pitchFamily="34" charset="-128"/>
              </a:rPr>
              <a:t>1</a:t>
            </a:r>
            <a:endParaRPr lang="it-IT" sz="1050" b="1" dirty="0">
              <a:solidFill>
                <a:schemeClr val="bg1"/>
              </a:solidFill>
              <a:latin typeface="Yu Gothic UI Semilight" panose="020B0400000000000000" pitchFamily="34" charset="-128"/>
              <a:ea typeface="Yu Gothic UI Semilight" panose="020B0400000000000000" pitchFamily="34" charset="-128"/>
            </a:endParaRPr>
          </a:p>
        </p:txBody>
      </p:sp>
      <p:sp>
        <p:nvSpPr>
          <p:cNvPr id="11" name="Označba mesta vsebine 10"/>
          <p:cNvSpPr>
            <a:spLocks noGrp="1"/>
          </p:cNvSpPr>
          <p:nvPr>
            <p:ph type="body" idx="1"/>
          </p:nvPr>
        </p:nvSpPr>
        <p:spPr>
          <a:xfrm>
            <a:off x="370650" y="1059582"/>
            <a:ext cx="8665846" cy="3982318"/>
          </a:xfrm>
        </p:spPr>
        <p:txBody>
          <a:bodyPr>
            <a:noAutofit/>
          </a:bodyPr>
          <a:lstStyle/>
          <a:p>
            <a:r>
              <a:rPr lang="en-GB" sz="2400" dirty="0"/>
              <a:t>The complexity of modern agricultural policy,</a:t>
            </a:r>
            <a:endParaRPr lang="sl-SI" sz="2400" dirty="0"/>
          </a:p>
          <a:p>
            <a:pPr lvl="1"/>
            <a:r>
              <a:rPr lang="en-GB" sz="1800" dirty="0"/>
              <a:t>requires </a:t>
            </a:r>
            <a:r>
              <a:rPr lang="en-GB" sz="1800" b="1" dirty="0">
                <a:solidFill>
                  <a:srgbClr val="C00000"/>
                </a:solidFill>
              </a:rPr>
              <a:t>multi-</a:t>
            </a:r>
            <a:r>
              <a:rPr lang="en-GB" sz="1800" b="1" dirty="0" err="1">
                <a:solidFill>
                  <a:srgbClr val="C00000"/>
                </a:solidFill>
              </a:rPr>
              <a:t>disciplinarity</a:t>
            </a:r>
            <a:r>
              <a:rPr lang="en-GB" sz="1800" dirty="0"/>
              <a:t>, good </a:t>
            </a:r>
            <a:r>
              <a:rPr lang="en-GB" sz="1800" b="1" dirty="0">
                <a:solidFill>
                  <a:srgbClr val="C00000"/>
                </a:solidFill>
              </a:rPr>
              <a:t>analytical bases</a:t>
            </a:r>
            <a:r>
              <a:rPr lang="en-GB" sz="1800" dirty="0"/>
              <a:t>, creative solutions </a:t>
            </a:r>
            <a:r>
              <a:rPr lang="en-GB" sz="1800" dirty="0" smtClean="0"/>
              <a:t>and </a:t>
            </a:r>
            <a:r>
              <a:rPr lang="en-GB" sz="1800" dirty="0"/>
              <a:t>a democratic exchange of views on the various options and effects of the proposals</a:t>
            </a:r>
            <a:r>
              <a:rPr lang="sl-SI" sz="1800" dirty="0" smtClean="0"/>
              <a:t>.</a:t>
            </a:r>
          </a:p>
          <a:p>
            <a:pPr lvl="1"/>
            <a:r>
              <a:rPr lang="sl-SI" sz="1800" dirty="0" err="1" smtClean="0"/>
              <a:t>This</a:t>
            </a:r>
            <a:r>
              <a:rPr lang="sl-SI" sz="1800" dirty="0" smtClean="0"/>
              <a:t> </a:t>
            </a:r>
            <a:r>
              <a:rPr lang="en-GB" sz="1800" dirty="0" smtClean="0"/>
              <a:t>requires </a:t>
            </a:r>
            <a:r>
              <a:rPr lang="en-GB" sz="1800" dirty="0"/>
              <a:t>excellent staff and a comprehensive approach</a:t>
            </a:r>
            <a:r>
              <a:rPr lang="sl-SI" sz="1800" dirty="0"/>
              <a:t>. </a:t>
            </a:r>
          </a:p>
          <a:p>
            <a:pPr lvl="1"/>
            <a:endParaRPr lang="sl-SI" sz="1800" dirty="0"/>
          </a:p>
          <a:p>
            <a:r>
              <a:rPr lang="sl-SI" sz="2400" dirty="0" smtClean="0">
                <a:solidFill>
                  <a:srgbClr val="C00000"/>
                </a:solidFill>
              </a:rPr>
              <a:t>CAP s</a:t>
            </a:r>
            <a:r>
              <a:rPr lang="en-GB" sz="2400" dirty="0" err="1" smtClean="0">
                <a:solidFill>
                  <a:srgbClr val="C00000"/>
                </a:solidFill>
              </a:rPr>
              <a:t>trategic</a:t>
            </a:r>
            <a:r>
              <a:rPr lang="en-GB" sz="2400" dirty="0" smtClean="0">
                <a:solidFill>
                  <a:srgbClr val="C00000"/>
                </a:solidFill>
              </a:rPr>
              <a:t> </a:t>
            </a:r>
            <a:r>
              <a:rPr lang="en-GB" sz="2400" dirty="0">
                <a:solidFill>
                  <a:srgbClr val="C00000"/>
                </a:solidFill>
              </a:rPr>
              <a:t>planning </a:t>
            </a:r>
            <a:r>
              <a:rPr lang="en-GB" sz="2400" dirty="0" smtClean="0"/>
              <a:t>is</a:t>
            </a:r>
            <a:r>
              <a:rPr lang="sl-SI" sz="2400" dirty="0" smtClean="0"/>
              <a:t> </a:t>
            </a:r>
            <a:r>
              <a:rPr lang="en-GB" sz="2400" dirty="0" smtClean="0"/>
              <a:t>in </a:t>
            </a:r>
            <a:r>
              <a:rPr lang="en-GB" sz="2400" dirty="0"/>
              <a:t>the hands of state and regional </a:t>
            </a:r>
            <a:r>
              <a:rPr lang="en-GB" sz="2400" dirty="0" smtClean="0"/>
              <a:t>bureaucracies</a:t>
            </a:r>
            <a:r>
              <a:rPr lang="sl-SI" sz="2400" dirty="0" smtClean="0"/>
              <a:t>:</a:t>
            </a:r>
          </a:p>
          <a:p>
            <a:pPr lvl="1"/>
            <a:r>
              <a:rPr lang="sl-SI" sz="1800" dirty="0" smtClean="0"/>
              <a:t>…</a:t>
            </a:r>
            <a:r>
              <a:rPr lang="en-GB" sz="1800" dirty="0" smtClean="0"/>
              <a:t>, until </a:t>
            </a:r>
            <a:r>
              <a:rPr lang="en-GB" sz="1800" dirty="0"/>
              <a:t>now been strongly engaged in meeting Brussels’ demands, living in fear of audits and low absorption of funds</a:t>
            </a:r>
            <a:r>
              <a:rPr lang="en-GB" sz="1800" dirty="0" smtClean="0"/>
              <a:t>.</a:t>
            </a:r>
            <a:endParaRPr lang="sl-SI" sz="1800" dirty="0"/>
          </a:p>
        </p:txBody>
      </p:sp>
      <p:sp>
        <p:nvSpPr>
          <p:cNvPr id="9" name="Naslov 8"/>
          <p:cNvSpPr>
            <a:spLocks noGrp="1"/>
          </p:cNvSpPr>
          <p:nvPr>
            <p:ph type="title"/>
          </p:nvPr>
        </p:nvSpPr>
        <p:spPr/>
        <p:txBody>
          <a:bodyPr/>
          <a:lstStyle/>
          <a:p>
            <a:r>
              <a:rPr lang="en-GB" dirty="0"/>
              <a:t>Risks in </a:t>
            </a:r>
            <a:r>
              <a:rPr lang="en-GB" dirty="0" smtClean="0"/>
              <a:t>policy </a:t>
            </a:r>
            <a:r>
              <a:rPr lang="en-GB" dirty="0"/>
              <a:t>wear a human </a:t>
            </a:r>
            <a:r>
              <a:rPr lang="sl-SI" dirty="0" smtClean="0"/>
              <a:t>face</a:t>
            </a:r>
            <a:endParaRPr lang="sl-SI" dirty="0"/>
          </a:p>
        </p:txBody>
      </p:sp>
      <p:sp>
        <p:nvSpPr>
          <p:cNvPr id="3" name="Označba mesta številke diapozitiva 2"/>
          <p:cNvSpPr>
            <a:spLocks noGrp="1"/>
          </p:cNvSpPr>
          <p:nvPr>
            <p:ph type="sldNum" sz="quarter" idx="4294967295"/>
          </p:nvPr>
        </p:nvSpPr>
        <p:spPr>
          <a:xfrm>
            <a:off x="7010400" y="4767263"/>
            <a:ext cx="2133600" cy="274637"/>
          </a:xfrm>
          <a:prstGeom prst="rect">
            <a:avLst/>
          </a:prstGeom>
        </p:spPr>
        <p:txBody>
          <a:bodyPr/>
          <a:lstStyle/>
          <a:p>
            <a:pPr algn="r"/>
            <a:fld id="{DAB914FF-E288-4808-BC58-F8ECC7C2D859}" type="slidenum">
              <a:rPr lang="sl-SI" altLang="sl-SI" smtClean="0"/>
              <a:pPr algn="r"/>
              <a:t>16</a:t>
            </a:fld>
            <a:endParaRPr lang="sl-SI" altLang="sl-SI" dirty="0"/>
          </a:p>
        </p:txBody>
      </p:sp>
      <p:sp>
        <p:nvSpPr>
          <p:cNvPr id="13" name="Rectangle 2"/>
          <p:cNvSpPr txBox="1">
            <a:spLocks noChangeArrowheads="1"/>
          </p:cNvSpPr>
          <p:nvPr/>
        </p:nvSpPr>
        <p:spPr>
          <a:xfrm>
            <a:off x="511073" y="-43280"/>
            <a:ext cx="8385000" cy="72870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434343"/>
              </a:buClr>
              <a:buSzPts val="2800"/>
              <a:buFont typeface="Garamond"/>
              <a:buNone/>
              <a:defRPr sz="3600" b="1" i="1" u="none" strike="noStrike" cap="none">
                <a:solidFill>
                  <a:srgbClr val="002060"/>
                </a:solidFill>
                <a:latin typeface="Garamond"/>
                <a:ea typeface="Garamond"/>
                <a:cs typeface="Garamond"/>
                <a:sym typeface="Garamond"/>
              </a:defRPr>
            </a:lvl1pPr>
            <a:lvl2pPr marL="0" marR="0" lvl="1" indent="0" algn="ctr" rtl="0">
              <a:lnSpc>
                <a:spcPct val="100000"/>
              </a:lnSpc>
              <a:spcBef>
                <a:spcPts val="0"/>
              </a:spcBef>
              <a:spcAft>
                <a:spcPts val="0"/>
              </a:spcAft>
              <a:buClr>
                <a:srgbClr val="434343"/>
              </a:buClr>
              <a:buSzPts val="2800"/>
              <a:buFont typeface="Gentium Book Basic"/>
              <a:buNone/>
              <a:defRPr sz="2800" b="0" i="0" u="none" strike="noStrike" cap="none">
                <a:solidFill>
                  <a:srgbClr val="434343"/>
                </a:solidFill>
                <a:latin typeface="Gentium Book Basic"/>
                <a:ea typeface="Gentium Book Basic"/>
                <a:cs typeface="Gentium Book Basic"/>
                <a:sym typeface="Gentium Book Basic"/>
              </a:defRPr>
            </a:lvl2pPr>
            <a:lvl3pPr marL="0" marR="0" lvl="2" indent="0" algn="ctr" rtl="0">
              <a:lnSpc>
                <a:spcPct val="100000"/>
              </a:lnSpc>
              <a:spcBef>
                <a:spcPts val="0"/>
              </a:spcBef>
              <a:spcAft>
                <a:spcPts val="0"/>
              </a:spcAft>
              <a:buClr>
                <a:srgbClr val="434343"/>
              </a:buClr>
              <a:buSzPts val="2800"/>
              <a:buFont typeface="Gentium Book Basic"/>
              <a:buNone/>
              <a:defRPr sz="2800" b="0" i="0" u="none" strike="noStrike" cap="none">
                <a:solidFill>
                  <a:srgbClr val="434343"/>
                </a:solidFill>
                <a:latin typeface="Gentium Book Basic"/>
                <a:ea typeface="Gentium Book Basic"/>
                <a:cs typeface="Gentium Book Basic"/>
                <a:sym typeface="Gentium Book Basic"/>
              </a:defRPr>
            </a:lvl3pPr>
            <a:lvl4pPr marL="0" marR="0" lvl="3" indent="0" algn="ctr" rtl="0">
              <a:lnSpc>
                <a:spcPct val="100000"/>
              </a:lnSpc>
              <a:spcBef>
                <a:spcPts val="0"/>
              </a:spcBef>
              <a:spcAft>
                <a:spcPts val="0"/>
              </a:spcAft>
              <a:buClr>
                <a:srgbClr val="434343"/>
              </a:buClr>
              <a:buSzPts val="2800"/>
              <a:buFont typeface="Gentium Book Basic"/>
              <a:buNone/>
              <a:defRPr sz="2800" b="0" i="0" u="none" strike="noStrike" cap="none">
                <a:solidFill>
                  <a:srgbClr val="434343"/>
                </a:solidFill>
                <a:latin typeface="Gentium Book Basic"/>
                <a:ea typeface="Gentium Book Basic"/>
                <a:cs typeface="Gentium Book Basic"/>
                <a:sym typeface="Gentium Book Basic"/>
              </a:defRPr>
            </a:lvl4pPr>
            <a:lvl5pPr marL="0" marR="0" lvl="4" indent="0" algn="ctr" rtl="0">
              <a:lnSpc>
                <a:spcPct val="100000"/>
              </a:lnSpc>
              <a:spcBef>
                <a:spcPts val="0"/>
              </a:spcBef>
              <a:spcAft>
                <a:spcPts val="0"/>
              </a:spcAft>
              <a:buClr>
                <a:srgbClr val="434343"/>
              </a:buClr>
              <a:buSzPts val="2800"/>
              <a:buFont typeface="Gentium Book Basic"/>
              <a:buNone/>
              <a:defRPr sz="2800" b="0" i="0" u="none" strike="noStrike" cap="none">
                <a:solidFill>
                  <a:srgbClr val="434343"/>
                </a:solidFill>
                <a:latin typeface="Gentium Book Basic"/>
                <a:ea typeface="Gentium Book Basic"/>
                <a:cs typeface="Gentium Book Basic"/>
                <a:sym typeface="Gentium Book Basic"/>
              </a:defRPr>
            </a:lvl5pPr>
            <a:lvl6pPr marL="457200" marR="0" lvl="5" indent="0" algn="ctr" rtl="0">
              <a:lnSpc>
                <a:spcPct val="100000"/>
              </a:lnSpc>
              <a:spcBef>
                <a:spcPts val="0"/>
              </a:spcBef>
              <a:spcAft>
                <a:spcPts val="0"/>
              </a:spcAft>
              <a:buClr>
                <a:srgbClr val="434343"/>
              </a:buClr>
              <a:buSzPts val="2800"/>
              <a:buFont typeface="Gentium Book Basic"/>
              <a:buNone/>
              <a:defRPr sz="2800" b="0" i="0" u="none" strike="noStrike" cap="none">
                <a:solidFill>
                  <a:srgbClr val="434343"/>
                </a:solidFill>
                <a:latin typeface="Gentium Book Basic"/>
                <a:ea typeface="Gentium Book Basic"/>
                <a:cs typeface="Gentium Book Basic"/>
                <a:sym typeface="Gentium Book Basic"/>
              </a:defRPr>
            </a:lvl6pPr>
            <a:lvl7pPr marL="914400" marR="0" lvl="6" indent="0" algn="ctr" rtl="0">
              <a:lnSpc>
                <a:spcPct val="100000"/>
              </a:lnSpc>
              <a:spcBef>
                <a:spcPts val="0"/>
              </a:spcBef>
              <a:spcAft>
                <a:spcPts val="0"/>
              </a:spcAft>
              <a:buClr>
                <a:srgbClr val="434343"/>
              </a:buClr>
              <a:buSzPts val="2800"/>
              <a:buFont typeface="Gentium Book Basic"/>
              <a:buNone/>
              <a:defRPr sz="2800" b="0" i="0" u="none" strike="noStrike" cap="none">
                <a:solidFill>
                  <a:srgbClr val="434343"/>
                </a:solidFill>
                <a:latin typeface="Gentium Book Basic"/>
                <a:ea typeface="Gentium Book Basic"/>
                <a:cs typeface="Gentium Book Basic"/>
                <a:sym typeface="Gentium Book Basic"/>
              </a:defRPr>
            </a:lvl7pPr>
            <a:lvl8pPr marL="1371600" marR="0" lvl="7" indent="0" algn="ctr" rtl="0">
              <a:lnSpc>
                <a:spcPct val="100000"/>
              </a:lnSpc>
              <a:spcBef>
                <a:spcPts val="0"/>
              </a:spcBef>
              <a:spcAft>
                <a:spcPts val="0"/>
              </a:spcAft>
              <a:buClr>
                <a:srgbClr val="434343"/>
              </a:buClr>
              <a:buSzPts val="2800"/>
              <a:buFont typeface="Gentium Book Basic"/>
              <a:buNone/>
              <a:defRPr sz="2800" b="0" i="0" u="none" strike="noStrike" cap="none">
                <a:solidFill>
                  <a:srgbClr val="434343"/>
                </a:solidFill>
                <a:latin typeface="Gentium Book Basic"/>
                <a:ea typeface="Gentium Book Basic"/>
                <a:cs typeface="Gentium Book Basic"/>
                <a:sym typeface="Gentium Book Basic"/>
              </a:defRPr>
            </a:lvl8pPr>
            <a:lvl9pPr marL="1828800" marR="0" lvl="8" indent="0" algn="ctr" rtl="0">
              <a:lnSpc>
                <a:spcPct val="100000"/>
              </a:lnSpc>
              <a:spcBef>
                <a:spcPts val="0"/>
              </a:spcBef>
              <a:spcAft>
                <a:spcPts val="0"/>
              </a:spcAft>
              <a:buClr>
                <a:srgbClr val="434343"/>
              </a:buClr>
              <a:buSzPts val="2800"/>
              <a:buFont typeface="Gentium Book Basic"/>
              <a:buNone/>
              <a:defRPr sz="2800" b="0" i="0" u="none" strike="noStrike" cap="none">
                <a:solidFill>
                  <a:srgbClr val="434343"/>
                </a:solidFill>
                <a:latin typeface="Gentium Book Basic"/>
                <a:ea typeface="Gentium Book Basic"/>
                <a:cs typeface="Gentium Book Basic"/>
                <a:sym typeface="Gentium Book Basic"/>
              </a:defRPr>
            </a:lvl9pPr>
          </a:lstStyle>
          <a:p>
            <a:pPr algn="r"/>
            <a:r>
              <a:rPr lang="sl-SI" sz="1600" dirty="0" smtClean="0">
                <a:solidFill>
                  <a:srgbClr val="D00000"/>
                </a:solidFill>
              </a:rPr>
              <a:t>D.  </a:t>
            </a:r>
            <a:r>
              <a:rPr lang="sl-SI" sz="1600" dirty="0" err="1" smtClean="0">
                <a:solidFill>
                  <a:srgbClr val="D00000"/>
                </a:solidFill>
              </a:rPr>
              <a:t>Risks</a:t>
            </a:r>
            <a:r>
              <a:rPr lang="sl-SI" sz="1600" dirty="0" smtClean="0">
                <a:solidFill>
                  <a:srgbClr val="D00000"/>
                </a:solidFill>
              </a:rPr>
              <a:t> – human </a:t>
            </a:r>
            <a:r>
              <a:rPr lang="sl-SI" sz="1600" dirty="0" err="1" smtClean="0">
                <a:solidFill>
                  <a:srgbClr val="D00000"/>
                </a:solidFill>
              </a:rPr>
              <a:t>factor</a:t>
            </a:r>
            <a:endParaRPr lang="en-GB" sz="2400" dirty="0"/>
          </a:p>
        </p:txBody>
      </p:sp>
    </p:spTree>
    <p:extLst>
      <p:ext uri="{BB962C8B-B14F-4D97-AF65-F5344CB8AC3E}">
        <p14:creationId xmlns:p14="http://schemas.microsoft.com/office/powerpoint/2010/main" val="22329291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xmlns="" id="{04AC30A4-6BE1-40C9-97D8-F9774A63E076}"/>
              </a:ext>
            </a:extLst>
          </p:cNvPr>
          <p:cNvSpPr txBox="1"/>
          <p:nvPr/>
        </p:nvSpPr>
        <p:spPr>
          <a:xfrm>
            <a:off x="4220233" y="4201505"/>
            <a:ext cx="3056831" cy="369332"/>
          </a:xfrm>
          <a:prstGeom prst="rect">
            <a:avLst/>
          </a:prstGeom>
          <a:noFill/>
        </p:spPr>
        <p:txBody>
          <a:bodyPr wrap="square" rtlCol="0" anchor="ctr" anchorCtr="0">
            <a:spAutoFit/>
          </a:bodyPr>
          <a:lstStyle/>
          <a:p>
            <a:pPr algn="ctr"/>
            <a:r>
              <a:rPr lang="en-GB" sz="900" dirty="0">
                <a:solidFill>
                  <a:schemeClr val="bg1"/>
                </a:solidFill>
              </a:rPr>
              <a:t>Research of EU’s C</a:t>
            </a:r>
            <a:r>
              <a:rPr lang="sl-SI" sz="900" dirty="0">
                <a:solidFill>
                  <a:schemeClr val="bg1"/>
                </a:solidFill>
              </a:rPr>
              <a:t>AP</a:t>
            </a:r>
            <a:r>
              <a:rPr lang="en-GB" sz="900" dirty="0">
                <a:solidFill>
                  <a:schemeClr val="bg1"/>
                </a:solidFill>
              </a:rPr>
              <a:t>: disciplinary boundaries and beyond</a:t>
            </a:r>
            <a:endParaRPr lang="it-IT" sz="900" dirty="0">
              <a:solidFill>
                <a:schemeClr val="bg1"/>
              </a:solidFill>
              <a:latin typeface="Yu Gothic UI Semilight" panose="020B0400000000000000" pitchFamily="34" charset="-128"/>
              <a:ea typeface="Yu Gothic UI Semilight" panose="020B0400000000000000" pitchFamily="34" charset="-128"/>
            </a:endParaRPr>
          </a:p>
        </p:txBody>
      </p:sp>
      <p:sp>
        <p:nvSpPr>
          <p:cNvPr id="10" name="CasellaDiTesto 9">
            <a:extLst>
              <a:ext uri="{FF2B5EF4-FFF2-40B4-BE49-F238E27FC236}">
                <a16:creationId xmlns:a16="http://schemas.microsoft.com/office/drawing/2014/main" xmlns="" id="{C10B1291-99EF-4138-9821-E3228EDAD5AA}"/>
              </a:ext>
            </a:extLst>
          </p:cNvPr>
          <p:cNvSpPr txBox="1"/>
          <p:nvPr/>
        </p:nvSpPr>
        <p:spPr>
          <a:xfrm>
            <a:off x="7508762" y="4172348"/>
            <a:ext cx="260538" cy="415498"/>
          </a:xfrm>
          <a:prstGeom prst="rect">
            <a:avLst/>
          </a:prstGeom>
          <a:noFill/>
        </p:spPr>
        <p:txBody>
          <a:bodyPr wrap="square" rtlCol="0" anchor="ctr" anchorCtr="0">
            <a:spAutoFit/>
          </a:bodyPr>
          <a:lstStyle/>
          <a:p>
            <a:pPr algn="ctr"/>
            <a:r>
              <a:rPr lang="it-IT" sz="1050" b="1" dirty="0">
                <a:solidFill>
                  <a:schemeClr val="bg1"/>
                </a:solidFill>
                <a:latin typeface="Yu Gothic UI Semilight" panose="020B0400000000000000" pitchFamily="34" charset="-128"/>
                <a:ea typeface="Yu Gothic UI Semilight" panose="020B0400000000000000" pitchFamily="34" charset="-128"/>
              </a:rPr>
              <a:t>1</a:t>
            </a:r>
            <a:r>
              <a:rPr lang="sl-SI" sz="1050" b="1" dirty="0">
                <a:solidFill>
                  <a:schemeClr val="bg1"/>
                </a:solidFill>
                <a:latin typeface="Yu Gothic UI Semilight" panose="020B0400000000000000" pitchFamily="34" charset="-128"/>
                <a:ea typeface="Yu Gothic UI Semilight" panose="020B0400000000000000" pitchFamily="34" charset="-128"/>
              </a:rPr>
              <a:t>1</a:t>
            </a:r>
            <a:endParaRPr lang="it-IT" sz="1050" b="1" dirty="0">
              <a:solidFill>
                <a:schemeClr val="bg1"/>
              </a:solidFill>
              <a:latin typeface="Yu Gothic UI Semilight" panose="020B0400000000000000" pitchFamily="34" charset="-128"/>
              <a:ea typeface="Yu Gothic UI Semilight" panose="020B0400000000000000" pitchFamily="34" charset="-128"/>
            </a:endParaRPr>
          </a:p>
        </p:txBody>
      </p:sp>
      <p:sp>
        <p:nvSpPr>
          <p:cNvPr id="11" name="Označba mesta vsebine 10"/>
          <p:cNvSpPr>
            <a:spLocks noGrp="1"/>
          </p:cNvSpPr>
          <p:nvPr>
            <p:ph type="body" idx="1"/>
          </p:nvPr>
        </p:nvSpPr>
        <p:spPr>
          <a:xfrm>
            <a:off x="370650" y="1059582"/>
            <a:ext cx="8773350" cy="3982318"/>
          </a:xfrm>
        </p:spPr>
        <p:txBody>
          <a:bodyPr>
            <a:noAutofit/>
          </a:bodyPr>
          <a:lstStyle/>
          <a:p>
            <a:r>
              <a:rPr lang="en-GB" dirty="0" smtClean="0"/>
              <a:t>Will </a:t>
            </a:r>
            <a:r>
              <a:rPr lang="en-GB" dirty="0">
                <a:solidFill>
                  <a:srgbClr val="C00000"/>
                </a:solidFill>
              </a:rPr>
              <a:t>civil servants </a:t>
            </a:r>
            <a:r>
              <a:rPr lang="en-GB" dirty="0"/>
              <a:t>in MSs be up to the </a:t>
            </a:r>
            <a:r>
              <a:rPr lang="en-GB" dirty="0" smtClean="0"/>
              <a:t>challenge?</a:t>
            </a:r>
            <a:endParaRPr lang="sl-SI" dirty="0" smtClean="0"/>
          </a:p>
          <a:p>
            <a:pPr lvl="1"/>
            <a:r>
              <a:rPr lang="en-GB" dirty="0" smtClean="0"/>
              <a:t>differences </a:t>
            </a:r>
            <a:r>
              <a:rPr lang="en-GB" dirty="0"/>
              <a:t>between parts of the EU in the quality and functioning of administrations are enormous, certain challenges are common. </a:t>
            </a:r>
            <a:endParaRPr lang="sl-SI" dirty="0" smtClean="0"/>
          </a:p>
          <a:p>
            <a:pPr lvl="1"/>
            <a:r>
              <a:rPr lang="sl-SI" dirty="0" smtClean="0"/>
              <a:t>a</a:t>
            </a:r>
            <a:r>
              <a:rPr lang="en-GB" dirty="0" smtClean="0"/>
              <a:t> </a:t>
            </a:r>
            <a:r>
              <a:rPr lang="en-GB" dirty="0"/>
              <a:t>quick review of Rural Development </a:t>
            </a:r>
            <a:r>
              <a:rPr lang="en-GB" dirty="0" smtClean="0"/>
              <a:t>Programmes, </a:t>
            </a:r>
            <a:r>
              <a:rPr lang="en-GB" dirty="0"/>
              <a:t>indicate </a:t>
            </a:r>
            <a:r>
              <a:rPr lang="en-GB" dirty="0" smtClean="0"/>
              <a:t>differences </a:t>
            </a:r>
            <a:r>
              <a:rPr lang="en-GB" dirty="0"/>
              <a:t>in quality, </a:t>
            </a:r>
            <a:endParaRPr lang="sl-SI" dirty="0" smtClean="0"/>
          </a:p>
          <a:p>
            <a:pPr lvl="1"/>
            <a:r>
              <a:rPr lang="sl-SI" dirty="0" smtClean="0"/>
              <a:t>… </a:t>
            </a:r>
            <a:r>
              <a:rPr lang="sl-SI" dirty="0" err="1" smtClean="0"/>
              <a:t>but</a:t>
            </a:r>
            <a:r>
              <a:rPr lang="sl-SI" dirty="0" smtClean="0"/>
              <a:t> </a:t>
            </a:r>
            <a:r>
              <a:rPr lang="en-GB" dirty="0" smtClean="0"/>
              <a:t>ensnarement </a:t>
            </a:r>
            <a:r>
              <a:rPr lang="en-GB" dirty="0"/>
              <a:t>in a bureaucratic, emulating logic, path dependency and a distribution of funds based on political interests</a:t>
            </a:r>
            <a:r>
              <a:rPr lang="en-GB" dirty="0" smtClean="0"/>
              <a:t>.</a:t>
            </a:r>
            <a:endParaRPr lang="sl-SI" dirty="0" smtClean="0"/>
          </a:p>
          <a:p>
            <a:r>
              <a:rPr lang="en-GB" dirty="0"/>
              <a:t>The deficiencies also </a:t>
            </a:r>
            <a:r>
              <a:rPr lang="en-GB" dirty="0" smtClean="0"/>
              <a:t>arise</a:t>
            </a:r>
            <a:r>
              <a:rPr lang="sl-SI" dirty="0" smtClean="0"/>
              <a:t>:</a:t>
            </a:r>
          </a:p>
          <a:p>
            <a:pPr lvl="1"/>
            <a:r>
              <a:rPr lang="en-GB" dirty="0" smtClean="0"/>
              <a:t> </a:t>
            </a:r>
            <a:r>
              <a:rPr lang="en-GB" dirty="0"/>
              <a:t>from the position of agricultural officials in society, </a:t>
            </a:r>
            <a:endParaRPr lang="sl-SI" dirty="0" smtClean="0"/>
          </a:p>
          <a:p>
            <a:pPr lvl="1"/>
            <a:r>
              <a:rPr lang="en-GB" dirty="0" smtClean="0"/>
              <a:t>inappropriate </a:t>
            </a:r>
            <a:r>
              <a:rPr lang="en-GB" dirty="0"/>
              <a:t>and narrow education and lack of training, </a:t>
            </a:r>
            <a:endParaRPr lang="sl-SI" dirty="0" smtClean="0"/>
          </a:p>
          <a:p>
            <a:pPr lvl="1"/>
            <a:r>
              <a:rPr lang="en-GB" dirty="0" smtClean="0"/>
              <a:t>poor </a:t>
            </a:r>
            <a:r>
              <a:rPr lang="en-GB" dirty="0"/>
              <a:t>quality of management and politicized state administrations</a:t>
            </a:r>
            <a:r>
              <a:rPr lang="en-GB" dirty="0" smtClean="0"/>
              <a:t>.</a:t>
            </a:r>
            <a:endParaRPr lang="sl-SI" dirty="0"/>
          </a:p>
          <a:p>
            <a:endParaRPr lang="sl-SI" dirty="0"/>
          </a:p>
        </p:txBody>
      </p:sp>
      <p:sp>
        <p:nvSpPr>
          <p:cNvPr id="9" name="Naslov 8"/>
          <p:cNvSpPr>
            <a:spLocks noGrp="1"/>
          </p:cNvSpPr>
          <p:nvPr>
            <p:ph type="title"/>
          </p:nvPr>
        </p:nvSpPr>
        <p:spPr/>
        <p:txBody>
          <a:bodyPr/>
          <a:lstStyle/>
          <a:p>
            <a:r>
              <a:rPr lang="en-GB" dirty="0"/>
              <a:t>Risks in </a:t>
            </a:r>
            <a:r>
              <a:rPr lang="en-GB" dirty="0" smtClean="0"/>
              <a:t>policy </a:t>
            </a:r>
            <a:r>
              <a:rPr lang="en-GB" dirty="0"/>
              <a:t>wear a human </a:t>
            </a:r>
            <a:r>
              <a:rPr lang="sl-SI" dirty="0" smtClean="0"/>
              <a:t>face</a:t>
            </a:r>
            <a:endParaRPr lang="sl-SI" dirty="0"/>
          </a:p>
        </p:txBody>
      </p:sp>
      <p:sp>
        <p:nvSpPr>
          <p:cNvPr id="3" name="Označba mesta številke diapozitiva 2"/>
          <p:cNvSpPr>
            <a:spLocks noGrp="1"/>
          </p:cNvSpPr>
          <p:nvPr>
            <p:ph type="sldNum" sz="quarter" idx="4294967295"/>
          </p:nvPr>
        </p:nvSpPr>
        <p:spPr>
          <a:xfrm>
            <a:off x="7010400" y="4767263"/>
            <a:ext cx="2133600" cy="274637"/>
          </a:xfrm>
          <a:prstGeom prst="rect">
            <a:avLst/>
          </a:prstGeom>
        </p:spPr>
        <p:txBody>
          <a:bodyPr/>
          <a:lstStyle/>
          <a:p>
            <a:pPr algn="r"/>
            <a:fld id="{DAB914FF-E288-4808-BC58-F8ECC7C2D859}" type="slidenum">
              <a:rPr lang="sl-SI" altLang="sl-SI" smtClean="0"/>
              <a:pPr algn="r"/>
              <a:t>17</a:t>
            </a:fld>
            <a:endParaRPr lang="sl-SI" altLang="sl-SI" dirty="0"/>
          </a:p>
        </p:txBody>
      </p:sp>
      <p:sp>
        <p:nvSpPr>
          <p:cNvPr id="13" name="Rectangle 2"/>
          <p:cNvSpPr txBox="1">
            <a:spLocks noChangeArrowheads="1"/>
          </p:cNvSpPr>
          <p:nvPr/>
        </p:nvSpPr>
        <p:spPr>
          <a:xfrm>
            <a:off x="511073" y="-43280"/>
            <a:ext cx="8385000" cy="72870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434343"/>
              </a:buClr>
              <a:buSzPts val="2800"/>
              <a:buFont typeface="Garamond"/>
              <a:buNone/>
              <a:defRPr sz="3600" b="1" i="1" u="none" strike="noStrike" cap="none">
                <a:solidFill>
                  <a:srgbClr val="002060"/>
                </a:solidFill>
                <a:latin typeface="Garamond"/>
                <a:ea typeface="Garamond"/>
                <a:cs typeface="Garamond"/>
                <a:sym typeface="Garamond"/>
              </a:defRPr>
            </a:lvl1pPr>
            <a:lvl2pPr marL="0" marR="0" lvl="1" indent="0" algn="ctr" rtl="0">
              <a:lnSpc>
                <a:spcPct val="100000"/>
              </a:lnSpc>
              <a:spcBef>
                <a:spcPts val="0"/>
              </a:spcBef>
              <a:spcAft>
                <a:spcPts val="0"/>
              </a:spcAft>
              <a:buClr>
                <a:srgbClr val="434343"/>
              </a:buClr>
              <a:buSzPts val="2800"/>
              <a:buFont typeface="Gentium Book Basic"/>
              <a:buNone/>
              <a:defRPr sz="2800" b="0" i="0" u="none" strike="noStrike" cap="none">
                <a:solidFill>
                  <a:srgbClr val="434343"/>
                </a:solidFill>
                <a:latin typeface="Gentium Book Basic"/>
                <a:ea typeface="Gentium Book Basic"/>
                <a:cs typeface="Gentium Book Basic"/>
                <a:sym typeface="Gentium Book Basic"/>
              </a:defRPr>
            </a:lvl2pPr>
            <a:lvl3pPr marL="0" marR="0" lvl="2" indent="0" algn="ctr" rtl="0">
              <a:lnSpc>
                <a:spcPct val="100000"/>
              </a:lnSpc>
              <a:spcBef>
                <a:spcPts val="0"/>
              </a:spcBef>
              <a:spcAft>
                <a:spcPts val="0"/>
              </a:spcAft>
              <a:buClr>
                <a:srgbClr val="434343"/>
              </a:buClr>
              <a:buSzPts val="2800"/>
              <a:buFont typeface="Gentium Book Basic"/>
              <a:buNone/>
              <a:defRPr sz="2800" b="0" i="0" u="none" strike="noStrike" cap="none">
                <a:solidFill>
                  <a:srgbClr val="434343"/>
                </a:solidFill>
                <a:latin typeface="Gentium Book Basic"/>
                <a:ea typeface="Gentium Book Basic"/>
                <a:cs typeface="Gentium Book Basic"/>
                <a:sym typeface="Gentium Book Basic"/>
              </a:defRPr>
            </a:lvl3pPr>
            <a:lvl4pPr marL="0" marR="0" lvl="3" indent="0" algn="ctr" rtl="0">
              <a:lnSpc>
                <a:spcPct val="100000"/>
              </a:lnSpc>
              <a:spcBef>
                <a:spcPts val="0"/>
              </a:spcBef>
              <a:spcAft>
                <a:spcPts val="0"/>
              </a:spcAft>
              <a:buClr>
                <a:srgbClr val="434343"/>
              </a:buClr>
              <a:buSzPts val="2800"/>
              <a:buFont typeface="Gentium Book Basic"/>
              <a:buNone/>
              <a:defRPr sz="2800" b="0" i="0" u="none" strike="noStrike" cap="none">
                <a:solidFill>
                  <a:srgbClr val="434343"/>
                </a:solidFill>
                <a:latin typeface="Gentium Book Basic"/>
                <a:ea typeface="Gentium Book Basic"/>
                <a:cs typeface="Gentium Book Basic"/>
                <a:sym typeface="Gentium Book Basic"/>
              </a:defRPr>
            </a:lvl4pPr>
            <a:lvl5pPr marL="0" marR="0" lvl="4" indent="0" algn="ctr" rtl="0">
              <a:lnSpc>
                <a:spcPct val="100000"/>
              </a:lnSpc>
              <a:spcBef>
                <a:spcPts val="0"/>
              </a:spcBef>
              <a:spcAft>
                <a:spcPts val="0"/>
              </a:spcAft>
              <a:buClr>
                <a:srgbClr val="434343"/>
              </a:buClr>
              <a:buSzPts val="2800"/>
              <a:buFont typeface="Gentium Book Basic"/>
              <a:buNone/>
              <a:defRPr sz="2800" b="0" i="0" u="none" strike="noStrike" cap="none">
                <a:solidFill>
                  <a:srgbClr val="434343"/>
                </a:solidFill>
                <a:latin typeface="Gentium Book Basic"/>
                <a:ea typeface="Gentium Book Basic"/>
                <a:cs typeface="Gentium Book Basic"/>
                <a:sym typeface="Gentium Book Basic"/>
              </a:defRPr>
            </a:lvl5pPr>
            <a:lvl6pPr marL="457200" marR="0" lvl="5" indent="0" algn="ctr" rtl="0">
              <a:lnSpc>
                <a:spcPct val="100000"/>
              </a:lnSpc>
              <a:spcBef>
                <a:spcPts val="0"/>
              </a:spcBef>
              <a:spcAft>
                <a:spcPts val="0"/>
              </a:spcAft>
              <a:buClr>
                <a:srgbClr val="434343"/>
              </a:buClr>
              <a:buSzPts val="2800"/>
              <a:buFont typeface="Gentium Book Basic"/>
              <a:buNone/>
              <a:defRPr sz="2800" b="0" i="0" u="none" strike="noStrike" cap="none">
                <a:solidFill>
                  <a:srgbClr val="434343"/>
                </a:solidFill>
                <a:latin typeface="Gentium Book Basic"/>
                <a:ea typeface="Gentium Book Basic"/>
                <a:cs typeface="Gentium Book Basic"/>
                <a:sym typeface="Gentium Book Basic"/>
              </a:defRPr>
            </a:lvl6pPr>
            <a:lvl7pPr marL="914400" marR="0" lvl="6" indent="0" algn="ctr" rtl="0">
              <a:lnSpc>
                <a:spcPct val="100000"/>
              </a:lnSpc>
              <a:spcBef>
                <a:spcPts val="0"/>
              </a:spcBef>
              <a:spcAft>
                <a:spcPts val="0"/>
              </a:spcAft>
              <a:buClr>
                <a:srgbClr val="434343"/>
              </a:buClr>
              <a:buSzPts val="2800"/>
              <a:buFont typeface="Gentium Book Basic"/>
              <a:buNone/>
              <a:defRPr sz="2800" b="0" i="0" u="none" strike="noStrike" cap="none">
                <a:solidFill>
                  <a:srgbClr val="434343"/>
                </a:solidFill>
                <a:latin typeface="Gentium Book Basic"/>
                <a:ea typeface="Gentium Book Basic"/>
                <a:cs typeface="Gentium Book Basic"/>
                <a:sym typeface="Gentium Book Basic"/>
              </a:defRPr>
            </a:lvl7pPr>
            <a:lvl8pPr marL="1371600" marR="0" lvl="7" indent="0" algn="ctr" rtl="0">
              <a:lnSpc>
                <a:spcPct val="100000"/>
              </a:lnSpc>
              <a:spcBef>
                <a:spcPts val="0"/>
              </a:spcBef>
              <a:spcAft>
                <a:spcPts val="0"/>
              </a:spcAft>
              <a:buClr>
                <a:srgbClr val="434343"/>
              </a:buClr>
              <a:buSzPts val="2800"/>
              <a:buFont typeface="Gentium Book Basic"/>
              <a:buNone/>
              <a:defRPr sz="2800" b="0" i="0" u="none" strike="noStrike" cap="none">
                <a:solidFill>
                  <a:srgbClr val="434343"/>
                </a:solidFill>
                <a:latin typeface="Gentium Book Basic"/>
                <a:ea typeface="Gentium Book Basic"/>
                <a:cs typeface="Gentium Book Basic"/>
                <a:sym typeface="Gentium Book Basic"/>
              </a:defRPr>
            </a:lvl8pPr>
            <a:lvl9pPr marL="1828800" marR="0" lvl="8" indent="0" algn="ctr" rtl="0">
              <a:lnSpc>
                <a:spcPct val="100000"/>
              </a:lnSpc>
              <a:spcBef>
                <a:spcPts val="0"/>
              </a:spcBef>
              <a:spcAft>
                <a:spcPts val="0"/>
              </a:spcAft>
              <a:buClr>
                <a:srgbClr val="434343"/>
              </a:buClr>
              <a:buSzPts val="2800"/>
              <a:buFont typeface="Gentium Book Basic"/>
              <a:buNone/>
              <a:defRPr sz="2800" b="0" i="0" u="none" strike="noStrike" cap="none">
                <a:solidFill>
                  <a:srgbClr val="434343"/>
                </a:solidFill>
                <a:latin typeface="Gentium Book Basic"/>
                <a:ea typeface="Gentium Book Basic"/>
                <a:cs typeface="Gentium Book Basic"/>
                <a:sym typeface="Gentium Book Basic"/>
              </a:defRPr>
            </a:lvl9pPr>
          </a:lstStyle>
          <a:p>
            <a:pPr algn="r"/>
            <a:r>
              <a:rPr lang="sl-SI" sz="1600" dirty="0" smtClean="0">
                <a:solidFill>
                  <a:srgbClr val="D00000"/>
                </a:solidFill>
              </a:rPr>
              <a:t>D.  </a:t>
            </a:r>
            <a:r>
              <a:rPr lang="sl-SI" sz="1600" dirty="0" err="1" smtClean="0">
                <a:solidFill>
                  <a:srgbClr val="D00000"/>
                </a:solidFill>
              </a:rPr>
              <a:t>Risks</a:t>
            </a:r>
            <a:r>
              <a:rPr lang="sl-SI" sz="1600" dirty="0" smtClean="0">
                <a:solidFill>
                  <a:srgbClr val="D00000"/>
                </a:solidFill>
              </a:rPr>
              <a:t> – human </a:t>
            </a:r>
            <a:r>
              <a:rPr lang="sl-SI" sz="1600" dirty="0" err="1" smtClean="0">
                <a:solidFill>
                  <a:srgbClr val="D00000"/>
                </a:solidFill>
              </a:rPr>
              <a:t>factor</a:t>
            </a:r>
            <a:endParaRPr lang="en-GB" sz="2400" dirty="0"/>
          </a:p>
        </p:txBody>
      </p:sp>
    </p:spTree>
    <p:extLst>
      <p:ext uri="{BB962C8B-B14F-4D97-AF65-F5344CB8AC3E}">
        <p14:creationId xmlns:p14="http://schemas.microsoft.com/office/powerpoint/2010/main" val="23945657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a:blip r:embed="rId3"/>
          <a:stretch>
            <a:fillRect/>
          </a:stretch>
        </p:blipFill>
        <p:spPr>
          <a:xfrm>
            <a:off x="7428997" y="560529"/>
            <a:ext cx="1321693" cy="1321693"/>
          </a:xfrm>
          <a:prstGeom prst="rect">
            <a:avLst/>
          </a:prstGeom>
        </p:spPr>
      </p:pic>
      <p:sp>
        <p:nvSpPr>
          <p:cNvPr id="7" name="CasellaDiTesto 6">
            <a:extLst>
              <a:ext uri="{FF2B5EF4-FFF2-40B4-BE49-F238E27FC236}">
                <a16:creationId xmlns:a16="http://schemas.microsoft.com/office/drawing/2014/main" xmlns="" id="{04AC30A4-6BE1-40C9-97D8-F9774A63E076}"/>
              </a:ext>
            </a:extLst>
          </p:cNvPr>
          <p:cNvSpPr txBox="1"/>
          <p:nvPr/>
        </p:nvSpPr>
        <p:spPr>
          <a:xfrm>
            <a:off x="4220233" y="4201505"/>
            <a:ext cx="3056831" cy="369332"/>
          </a:xfrm>
          <a:prstGeom prst="rect">
            <a:avLst/>
          </a:prstGeom>
          <a:noFill/>
        </p:spPr>
        <p:txBody>
          <a:bodyPr wrap="square" rtlCol="0" anchor="ctr" anchorCtr="0">
            <a:spAutoFit/>
          </a:bodyPr>
          <a:lstStyle/>
          <a:p>
            <a:pPr algn="ctr"/>
            <a:r>
              <a:rPr lang="en-GB" sz="900" dirty="0">
                <a:solidFill>
                  <a:schemeClr val="bg1"/>
                </a:solidFill>
              </a:rPr>
              <a:t>Research of EU’s C</a:t>
            </a:r>
            <a:r>
              <a:rPr lang="sl-SI" sz="900" dirty="0">
                <a:solidFill>
                  <a:schemeClr val="bg1"/>
                </a:solidFill>
              </a:rPr>
              <a:t>AP</a:t>
            </a:r>
            <a:r>
              <a:rPr lang="en-GB" sz="900" dirty="0">
                <a:solidFill>
                  <a:schemeClr val="bg1"/>
                </a:solidFill>
              </a:rPr>
              <a:t>: disciplinary boundaries and beyond</a:t>
            </a:r>
            <a:endParaRPr lang="it-IT" sz="900" dirty="0">
              <a:solidFill>
                <a:schemeClr val="bg1"/>
              </a:solidFill>
              <a:latin typeface="Yu Gothic UI Semilight" panose="020B0400000000000000" pitchFamily="34" charset="-128"/>
              <a:ea typeface="Yu Gothic UI Semilight" panose="020B0400000000000000" pitchFamily="34" charset="-128"/>
            </a:endParaRPr>
          </a:p>
        </p:txBody>
      </p:sp>
      <p:sp>
        <p:nvSpPr>
          <p:cNvPr id="10" name="CasellaDiTesto 9">
            <a:extLst>
              <a:ext uri="{FF2B5EF4-FFF2-40B4-BE49-F238E27FC236}">
                <a16:creationId xmlns:a16="http://schemas.microsoft.com/office/drawing/2014/main" xmlns="" id="{C10B1291-99EF-4138-9821-E3228EDAD5AA}"/>
              </a:ext>
            </a:extLst>
          </p:cNvPr>
          <p:cNvSpPr txBox="1"/>
          <p:nvPr/>
        </p:nvSpPr>
        <p:spPr>
          <a:xfrm>
            <a:off x="7508762" y="4172348"/>
            <a:ext cx="260538" cy="415498"/>
          </a:xfrm>
          <a:prstGeom prst="rect">
            <a:avLst/>
          </a:prstGeom>
          <a:noFill/>
        </p:spPr>
        <p:txBody>
          <a:bodyPr wrap="square" rtlCol="0" anchor="ctr" anchorCtr="0">
            <a:spAutoFit/>
          </a:bodyPr>
          <a:lstStyle/>
          <a:p>
            <a:pPr algn="ctr"/>
            <a:r>
              <a:rPr lang="it-IT" sz="1050" b="1" dirty="0">
                <a:solidFill>
                  <a:schemeClr val="bg1"/>
                </a:solidFill>
                <a:latin typeface="Yu Gothic UI Semilight" panose="020B0400000000000000" pitchFamily="34" charset="-128"/>
                <a:ea typeface="Yu Gothic UI Semilight" panose="020B0400000000000000" pitchFamily="34" charset="-128"/>
              </a:rPr>
              <a:t>1</a:t>
            </a:r>
            <a:r>
              <a:rPr lang="sl-SI" sz="1050" b="1" dirty="0">
                <a:solidFill>
                  <a:schemeClr val="bg1"/>
                </a:solidFill>
                <a:latin typeface="Yu Gothic UI Semilight" panose="020B0400000000000000" pitchFamily="34" charset="-128"/>
                <a:ea typeface="Yu Gothic UI Semilight" panose="020B0400000000000000" pitchFamily="34" charset="-128"/>
              </a:rPr>
              <a:t>1</a:t>
            </a:r>
            <a:endParaRPr lang="it-IT" sz="1050" b="1" dirty="0">
              <a:solidFill>
                <a:schemeClr val="bg1"/>
              </a:solidFill>
              <a:latin typeface="Yu Gothic UI Semilight" panose="020B0400000000000000" pitchFamily="34" charset="-128"/>
              <a:ea typeface="Yu Gothic UI Semilight" panose="020B0400000000000000" pitchFamily="34" charset="-128"/>
            </a:endParaRPr>
          </a:p>
        </p:txBody>
      </p:sp>
      <p:sp>
        <p:nvSpPr>
          <p:cNvPr id="11" name="Označba mesta vsebine 10"/>
          <p:cNvSpPr>
            <a:spLocks noGrp="1"/>
          </p:cNvSpPr>
          <p:nvPr>
            <p:ph type="body" idx="1"/>
          </p:nvPr>
        </p:nvSpPr>
        <p:spPr>
          <a:xfrm>
            <a:off x="370650" y="1059582"/>
            <a:ext cx="8665846" cy="4083918"/>
          </a:xfrm>
        </p:spPr>
        <p:txBody>
          <a:bodyPr>
            <a:normAutofit/>
          </a:bodyPr>
          <a:lstStyle/>
          <a:p>
            <a:endParaRPr lang="sl-SI" sz="2400" dirty="0" smtClean="0">
              <a:solidFill>
                <a:srgbClr val="C00000"/>
              </a:solidFill>
            </a:endParaRPr>
          </a:p>
          <a:p>
            <a:r>
              <a:rPr lang="sl-SI" sz="2400" dirty="0" smtClean="0">
                <a:solidFill>
                  <a:srgbClr val="C00000"/>
                </a:solidFill>
              </a:rPr>
              <a:t>Human </a:t>
            </a:r>
            <a:r>
              <a:rPr lang="sl-SI" sz="2400" dirty="0" err="1" smtClean="0">
                <a:solidFill>
                  <a:srgbClr val="C00000"/>
                </a:solidFill>
              </a:rPr>
              <a:t>risks</a:t>
            </a:r>
            <a:r>
              <a:rPr lang="sl-SI" sz="2400" dirty="0" smtClean="0">
                <a:solidFill>
                  <a:srgbClr val="C00000"/>
                </a:solidFill>
              </a:rPr>
              <a:t> </a:t>
            </a:r>
            <a:r>
              <a:rPr lang="sl-SI" sz="2400" dirty="0" smtClean="0"/>
              <a:t>in CAP </a:t>
            </a:r>
            <a:r>
              <a:rPr lang="sl-SI" sz="2400" dirty="0" err="1" smtClean="0"/>
              <a:t>strategic</a:t>
            </a:r>
            <a:r>
              <a:rPr lang="sl-SI" sz="2400" dirty="0" smtClean="0"/>
              <a:t> </a:t>
            </a:r>
            <a:r>
              <a:rPr lang="sl-SI" sz="2400" dirty="0" err="1" smtClean="0"/>
              <a:t>planning</a:t>
            </a:r>
            <a:r>
              <a:rPr lang="sl-SI" sz="2400" dirty="0" smtClean="0"/>
              <a:t> </a:t>
            </a:r>
          </a:p>
          <a:p>
            <a:pPr lvl="1"/>
            <a:r>
              <a:rPr lang="en-GB" sz="1800" dirty="0"/>
              <a:t>The proposal of the </a:t>
            </a:r>
            <a:r>
              <a:rPr lang="en-GB" sz="1800" b="1" dirty="0">
                <a:solidFill>
                  <a:srgbClr val="C00000"/>
                </a:solidFill>
              </a:rPr>
              <a:t>European Network for Agricultural Policy </a:t>
            </a:r>
            <a:r>
              <a:rPr lang="en-GB" sz="1800" dirty="0"/>
              <a:t>should support the </a:t>
            </a:r>
            <a:r>
              <a:rPr lang="sl-SI" sz="1800" dirty="0" err="1" smtClean="0"/>
              <a:t>process</a:t>
            </a:r>
            <a:r>
              <a:rPr lang="en-GB" sz="1800" dirty="0" smtClean="0"/>
              <a:t>, </a:t>
            </a:r>
            <a:endParaRPr lang="sl-SI" sz="1800" dirty="0" smtClean="0"/>
          </a:p>
          <a:p>
            <a:pPr lvl="2"/>
            <a:r>
              <a:rPr lang="sl-SI" sz="1600" dirty="0" smtClean="0"/>
              <a:t>…. </a:t>
            </a:r>
            <a:r>
              <a:rPr lang="en-GB" sz="1600" dirty="0" smtClean="0"/>
              <a:t>but </a:t>
            </a:r>
            <a:r>
              <a:rPr lang="en-GB" sz="1600" dirty="0"/>
              <a:t>it will not in itself provide a higher quality of </a:t>
            </a:r>
            <a:r>
              <a:rPr lang="en-GB" sz="1600" dirty="0" smtClean="0"/>
              <a:t>planning</a:t>
            </a:r>
            <a:endParaRPr lang="sl-SI" sz="1600" dirty="0" smtClean="0"/>
          </a:p>
          <a:p>
            <a:pPr lvl="1"/>
            <a:r>
              <a:rPr lang="en-GB" sz="1800" dirty="0" smtClean="0"/>
              <a:t>radical </a:t>
            </a:r>
            <a:r>
              <a:rPr lang="en-GB" sz="1800" dirty="0"/>
              <a:t>moves are needed, and above all, more </a:t>
            </a:r>
            <a:r>
              <a:rPr lang="en-GB" sz="1800" b="1" dirty="0">
                <a:solidFill>
                  <a:srgbClr val="C00000"/>
                </a:solidFill>
              </a:rPr>
              <a:t>investment in human resources </a:t>
            </a:r>
            <a:r>
              <a:rPr lang="en-GB" sz="1800" dirty="0"/>
              <a:t>and modes of operation of the responsible </a:t>
            </a:r>
            <a:r>
              <a:rPr lang="en-GB" sz="1800" dirty="0" smtClean="0"/>
              <a:t>ministries</a:t>
            </a:r>
            <a:endParaRPr lang="sl-SI" sz="1800" dirty="0" smtClean="0"/>
          </a:p>
          <a:p>
            <a:pPr lvl="1"/>
            <a:r>
              <a:rPr lang="sl-SI" sz="1800" dirty="0" err="1" smtClean="0"/>
              <a:t>encouraging</a:t>
            </a:r>
            <a:r>
              <a:rPr lang="sl-SI" sz="1800" dirty="0" smtClean="0"/>
              <a:t> </a:t>
            </a:r>
            <a:r>
              <a:rPr lang="sl-SI" sz="1800" dirty="0" err="1" smtClean="0"/>
              <a:t>promises</a:t>
            </a:r>
            <a:r>
              <a:rPr lang="sl-SI" sz="1800" dirty="0" smtClean="0"/>
              <a:t> </a:t>
            </a:r>
            <a:r>
              <a:rPr lang="sl-SI" sz="1800" dirty="0" err="1" smtClean="0"/>
              <a:t>for</a:t>
            </a:r>
            <a:r>
              <a:rPr lang="sl-SI" sz="1800" dirty="0" smtClean="0"/>
              <a:t> </a:t>
            </a:r>
            <a:r>
              <a:rPr lang="sl-SI" sz="1800" dirty="0" err="1" smtClean="0"/>
              <a:t>additional</a:t>
            </a:r>
            <a:r>
              <a:rPr lang="sl-SI" sz="1800" dirty="0" smtClean="0"/>
              <a:t> </a:t>
            </a:r>
            <a:r>
              <a:rPr lang="sl-SI" sz="1800" b="1" dirty="0" err="1" smtClean="0">
                <a:solidFill>
                  <a:srgbClr val="C00000"/>
                </a:solidFill>
              </a:rPr>
              <a:t>technical</a:t>
            </a:r>
            <a:r>
              <a:rPr lang="sl-SI" sz="1800" b="1" dirty="0" smtClean="0">
                <a:solidFill>
                  <a:srgbClr val="C00000"/>
                </a:solidFill>
              </a:rPr>
              <a:t> </a:t>
            </a:r>
            <a:r>
              <a:rPr lang="sl-SI" sz="1800" b="1" dirty="0" err="1" smtClean="0">
                <a:solidFill>
                  <a:srgbClr val="C00000"/>
                </a:solidFill>
              </a:rPr>
              <a:t>assistance</a:t>
            </a:r>
            <a:r>
              <a:rPr lang="sl-SI" sz="1800" b="1" dirty="0" smtClean="0">
                <a:solidFill>
                  <a:srgbClr val="C00000"/>
                </a:solidFill>
              </a:rPr>
              <a:t> </a:t>
            </a:r>
            <a:r>
              <a:rPr lang="sl-SI" sz="1800" dirty="0" err="1" smtClean="0"/>
              <a:t>by</a:t>
            </a:r>
            <a:r>
              <a:rPr lang="sl-SI" sz="1800" dirty="0" smtClean="0"/>
              <a:t> </a:t>
            </a:r>
            <a:r>
              <a:rPr lang="sl-SI" sz="1800" dirty="0" err="1" smtClean="0"/>
              <a:t>Commission</a:t>
            </a:r>
            <a:r>
              <a:rPr lang="sl-SI" sz="1800" dirty="0" smtClean="0"/>
              <a:t> </a:t>
            </a:r>
            <a:endParaRPr lang="sl-SI" sz="1800" dirty="0"/>
          </a:p>
          <a:p>
            <a:endParaRPr lang="sl-SI" sz="2400" dirty="0" smtClean="0"/>
          </a:p>
          <a:p>
            <a:endParaRPr lang="sl-SI" sz="2400" dirty="0"/>
          </a:p>
        </p:txBody>
      </p:sp>
      <p:sp>
        <p:nvSpPr>
          <p:cNvPr id="9" name="Naslov 8"/>
          <p:cNvSpPr>
            <a:spLocks noGrp="1"/>
          </p:cNvSpPr>
          <p:nvPr>
            <p:ph type="title"/>
          </p:nvPr>
        </p:nvSpPr>
        <p:spPr/>
        <p:txBody>
          <a:bodyPr/>
          <a:lstStyle/>
          <a:p>
            <a:r>
              <a:rPr lang="en-GB" dirty="0"/>
              <a:t>Risks in </a:t>
            </a:r>
            <a:r>
              <a:rPr lang="en-GB" dirty="0" smtClean="0"/>
              <a:t>policy </a:t>
            </a:r>
            <a:r>
              <a:rPr lang="en-GB" dirty="0"/>
              <a:t>wear a human </a:t>
            </a:r>
            <a:r>
              <a:rPr lang="sl-SI" dirty="0" smtClean="0"/>
              <a:t>face</a:t>
            </a:r>
            <a:endParaRPr lang="sl-SI" dirty="0"/>
          </a:p>
        </p:txBody>
      </p:sp>
      <p:sp>
        <p:nvSpPr>
          <p:cNvPr id="3" name="Označba mesta številke diapozitiva 2"/>
          <p:cNvSpPr>
            <a:spLocks noGrp="1"/>
          </p:cNvSpPr>
          <p:nvPr>
            <p:ph type="sldNum" sz="quarter" idx="4294967295"/>
          </p:nvPr>
        </p:nvSpPr>
        <p:spPr>
          <a:xfrm>
            <a:off x="7010400" y="4767263"/>
            <a:ext cx="2133600" cy="274637"/>
          </a:xfrm>
          <a:prstGeom prst="rect">
            <a:avLst/>
          </a:prstGeom>
        </p:spPr>
        <p:txBody>
          <a:bodyPr/>
          <a:lstStyle/>
          <a:p>
            <a:pPr algn="r"/>
            <a:fld id="{DAB914FF-E288-4808-BC58-F8ECC7C2D859}" type="slidenum">
              <a:rPr lang="sl-SI" altLang="sl-SI" smtClean="0"/>
              <a:pPr algn="r"/>
              <a:t>18</a:t>
            </a:fld>
            <a:endParaRPr lang="sl-SI" altLang="sl-SI" dirty="0"/>
          </a:p>
        </p:txBody>
      </p:sp>
      <p:sp>
        <p:nvSpPr>
          <p:cNvPr id="13" name="Rectangle 2"/>
          <p:cNvSpPr txBox="1">
            <a:spLocks noChangeArrowheads="1"/>
          </p:cNvSpPr>
          <p:nvPr/>
        </p:nvSpPr>
        <p:spPr>
          <a:xfrm>
            <a:off x="511073" y="-43280"/>
            <a:ext cx="8385000" cy="72870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434343"/>
              </a:buClr>
              <a:buSzPts val="2800"/>
              <a:buFont typeface="Garamond"/>
              <a:buNone/>
              <a:defRPr sz="3600" b="1" i="1" u="none" strike="noStrike" cap="none">
                <a:solidFill>
                  <a:srgbClr val="002060"/>
                </a:solidFill>
                <a:latin typeface="Garamond"/>
                <a:ea typeface="Garamond"/>
                <a:cs typeface="Garamond"/>
                <a:sym typeface="Garamond"/>
              </a:defRPr>
            </a:lvl1pPr>
            <a:lvl2pPr marL="0" marR="0" lvl="1" indent="0" algn="ctr" rtl="0">
              <a:lnSpc>
                <a:spcPct val="100000"/>
              </a:lnSpc>
              <a:spcBef>
                <a:spcPts val="0"/>
              </a:spcBef>
              <a:spcAft>
                <a:spcPts val="0"/>
              </a:spcAft>
              <a:buClr>
                <a:srgbClr val="434343"/>
              </a:buClr>
              <a:buSzPts val="2800"/>
              <a:buFont typeface="Gentium Book Basic"/>
              <a:buNone/>
              <a:defRPr sz="2800" b="0" i="0" u="none" strike="noStrike" cap="none">
                <a:solidFill>
                  <a:srgbClr val="434343"/>
                </a:solidFill>
                <a:latin typeface="Gentium Book Basic"/>
                <a:ea typeface="Gentium Book Basic"/>
                <a:cs typeface="Gentium Book Basic"/>
                <a:sym typeface="Gentium Book Basic"/>
              </a:defRPr>
            </a:lvl2pPr>
            <a:lvl3pPr marL="0" marR="0" lvl="2" indent="0" algn="ctr" rtl="0">
              <a:lnSpc>
                <a:spcPct val="100000"/>
              </a:lnSpc>
              <a:spcBef>
                <a:spcPts val="0"/>
              </a:spcBef>
              <a:spcAft>
                <a:spcPts val="0"/>
              </a:spcAft>
              <a:buClr>
                <a:srgbClr val="434343"/>
              </a:buClr>
              <a:buSzPts val="2800"/>
              <a:buFont typeface="Gentium Book Basic"/>
              <a:buNone/>
              <a:defRPr sz="2800" b="0" i="0" u="none" strike="noStrike" cap="none">
                <a:solidFill>
                  <a:srgbClr val="434343"/>
                </a:solidFill>
                <a:latin typeface="Gentium Book Basic"/>
                <a:ea typeface="Gentium Book Basic"/>
                <a:cs typeface="Gentium Book Basic"/>
                <a:sym typeface="Gentium Book Basic"/>
              </a:defRPr>
            </a:lvl3pPr>
            <a:lvl4pPr marL="0" marR="0" lvl="3" indent="0" algn="ctr" rtl="0">
              <a:lnSpc>
                <a:spcPct val="100000"/>
              </a:lnSpc>
              <a:spcBef>
                <a:spcPts val="0"/>
              </a:spcBef>
              <a:spcAft>
                <a:spcPts val="0"/>
              </a:spcAft>
              <a:buClr>
                <a:srgbClr val="434343"/>
              </a:buClr>
              <a:buSzPts val="2800"/>
              <a:buFont typeface="Gentium Book Basic"/>
              <a:buNone/>
              <a:defRPr sz="2800" b="0" i="0" u="none" strike="noStrike" cap="none">
                <a:solidFill>
                  <a:srgbClr val="434343"/>
                </a:solidFill>
                <a:latin typeface="Gentium Book Basic"/>
                <a:ea typeface="Gentium Book Basic"/>
                <a:cs typeface="Gentium Book Basic"/>
                <a:sym typeface="Gentium Book Basic"/>
              </a:defRPr>
            </a:lvl4pPr>
            <a:lvl5pPr marL="0" marR="0" lvl="4" indent="0" algn="ctr" rtl="0">
              <a:lnSpc>
                <a:spcPct val="100000"/>
              </a:lnSpc>
              <a:spcBef>
                <a:spcPts val="0"/>
              </a:spcBef>
              <a:spcAft>
                <a:spcPts val="0"/>
              </a:spcAft>
              <a:buClr>
                <a:srgbClr val="434343"/>
              </a:buClr>
              <a:buSzPts val="2800"/>
              <a:buFont typeface="Gentium Book Basic"/>
              <a:buNone/>
              <a:defRPr sz="2800" b="0" i="0" u="none" strike="noStrike" cap="none">
                <a:solidFill>
                  <a:srgbClr val="434343"/>
                </a:solidFill>
                <a:latin typeface="Gentium Book Basic"/>
                <a:ea typeface="Gentium Book Basic"/>
                <a:cs typeface="Gentium Book Basic"/>
                <a:sym typeface="Gentium Book Basic"/>
              </a:defRPr>
            </a:lvl5pPr>
            <a:lvl6pPr marL="457200" marR="0" lvl="5" indent="0" algn="ctr" rtl="0">
              <a:lnSpc>
                <a:spcPct val="100000"/>
              </a:lnSpc>
              <a:spcBef>
                <a:spcPts val="0"/>
              </a:spcBef>
              <a:spcAft>
                <a:spcPts val="0"/>
              </a:spcAft>
              <a:buClr>
                <a:srgbClr val="434343"/>
              </a:buClr>
              <a:buSzPts val="2800"/>
              <a:buFont typeface="Gentium Book Basic"/>
              <a:buNone/>
              <a:defRPr sz="2800" b="0" i="0" u="none" strike="noStrike" cap="none">
                <a:solidFill>
                  <a:srgbClr val="434343"/>
                </a:solidFill>
                <a:latin typeface="Gentium Book Basic"/>
                <a:ea typeface="Gentium Book Basic"/>
                <a:cs typeface="Gentium Book Basic"/>
                <a:sym typeface="Gentium Book Basic"/>
              </a:defRPr>
            </a:lvl6pPr>
            <a:lvl7pPr marL="914400" marR="0" lvl="6" indent="0" algn="ctr" rtl="0">
              <a:lnSpc>
                <a:spcPct val="100000"/>
              </a:lnSpc>
              <a:spcBef>
                <a:spcPts val="0"/>
              </a:spcBef>
              <a:spcAft>
                <a:spcPts val="0"/>
              </a:spcAft>
              <a:buClr>
                <a:srgbClr val="434343"/>
              </a:buClr>
              <a:buSzPts val="2800"/>
              <a:buFont typeface="Gentium Book Basic"/>
              <a:buNone/>
              <a:defRPr sz="2800" b="0" i="0" u="none" strike="noStrike" cap="none">
                <a:solidFill>
                  <a:srgbClr val="434343"/>
                </a:solidFill>
                <a:latin typeface="Gentium Book Basic"/>
                <a:ea typeface="Gentium Book Basic"/>
                <a:cs typeface="Gentium Book Basic"/>
                <a:sym typeface="Gentium Book Basic"/>
              </a:defRPr>
            </a:lvl7pPr>
            <a:lvl8pPr marL="1371600" marR="0" lvl="7" indent="0" algn="ctr" rtl="0">
              <a:lnSpc>
                <a:spcPct val="100000"/>
              </a:lnSpc>
              <a:spcBef>
                <a:spcPts val="0"/>
              </a:spcBef>
              <a:spcAft>
                <a:spcPts val="0"/>
              </a:spcAft>
              <a:buClr>
                <a:srgbClr val="434343"/>
              </a:buClr>
              <a:buSzPts val="2800"/>
              <a:buFont typeface="Gentium Book Basic"/>
              <a:buNone/>
              <a:defRPr sz="2800" b="0" i="0" u="none" strike="noStrike" cap="none">
                <a:solidFill>
                  <a:srgbClr val="434343"/>
                </a:solidFill>
                <a:latin typeface="Gentium Book Basic"/>
                <a:ea typeface="Gentium Book Basic"/>
                <a:cs typeface="Gentium Book Basic"/>
                <a:sym typeface="Gentium Book Basic"/>
              </a:defRPr>
            </a:lvl8pPr>
            <a:lvl9pPr marL="1828800" marR="0" lvl="8" indent="0" algn="ctr" rtl="0">
              <a:lnSpc>
                <a:spcPct val="100000"/>
              </a:lnSpc>
              <a:spcBef>
                <a:spcPts val="0"/>
              </a:spcBef>
              <a:spcAft>
                <a:spcPts val="0"/>
              </a:spcAft>
              <a:buClr>
                <a:srgbClr val="434343"/>
              </a:buClr>
              <a:buSzPts val="2800"/>
              <a:buFont typeface="Gentium Book Basic"/>
              <a:buNone/>
              <a:defRPr sz="2800" b="0" i="0" u="none" strike="noStrike" cap="none">
                <a:solidFill>
                  <a:srgbClr val="434343"/>
                </a:solidFill>
                <a:latin typeface="Gentium Book Basic"/>
                <a:ea typeface="Gentium Book Basic"/>
                <a:cs typeface="Gentium Book Basic"/>
                <a:sym typeface="Gentium Book Basic"/>
              </a:defRPr>
            </a:lvl9pPr>
          </a:lstStyle>
          <a:p>
            <a:pPr algn="r"/>
            <a:r>
              <a:rPr lang="sl-SI" sz="1600" dirty="0" smtClean="0">
                <a:solidFill>
                  <a:srgbClr val="D00000"/>
                </a:solidFill>
              </a:rPr>
              <a:t>D.  </a:t>
            </a:r>
            <a:r>
              <a:rPr lang="sl-SI" sz="1600" dirty="0" err="1" smtClean="0">
                <a:solidFill>
                  <a:srgbClr val="D00000"/>
                </a:solidFill>
              </a:rPr>
              <a:t>Risks</a:t>
            </a:r>
            <a:r>
              <a:rPr lang="sl-SI" sz="1600" dirty="0" smtClean="0">
                <a:solidFill>
                  <a:srgbClr val="D00000"/>
                </a:solidFill>
              </a:rPr>
              <a:t> – human </a:t>
            </a:r>
            <a:r>
              <a:rPr lang="sl-SI" sz="1600" dirty="0" err="1" smtClean="0">
                <a:solidFill>
                  <a:srgbClr val="D00000"/>
                </a:solidFill>
              </a:rPr>
              <a:t>factor</a:t>
            </a:r>
            <a:endParaRPr lang="en-GB" sz="2400" dirty="0"/>
          </a:p>
        </p:txBody>
      </p:sp>
    </p:spTree>
    <p:extLst>
      <p:ext uri="{BB962C8B-B14F-4D97-AF65-F5344CB8AC3E}">
        <p14:creationId xmlns:p14="http://schemas.microsoft.com/office/powerpoint/2010/main" val="3872966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xmlns="" id="{04AC30A4-6BE1-40C9-97D8-F9774A63E076}"/>
              </a:ext>
            </a:extLst>
          </p:cNvPr>
          <p:cNvSpPr txBox="1"/>
          <p:nvPr/>
        </p:nvSpPr>
        <p:spPr>
          <a:xfrm>
            <a:off x="4220233" y="4201505"/>
            <a:ext cx="3056831" cy="369332"/>
          </a:xfrm>
          <a:prstGeom prst="rect">
            <a:avLst/>
          </a:prstGeom>
          <a:noFill/>
        </p:spPr>
        <p:txBody>
          <a:bodyPr wrap="square" rtlCol="0" anchor="ctr" anchorCtr="0">
            <a:spAutoFit/>
          </a:bodyPr>
          <a:lstStyle/>
          <a:p>
            <a:pPr algn="ctr"/>
            <a:r>
              <a:rPr lang="en-GB" sz="900" dirty="0">
                <a:solidFill>
                  <a:schemeClr val="bg1"/>
                </a:solidFill>
              </a:rPr>
              <a:t>Research of EU’s C</a:t>
            </a:r>
            <a:r>
              <a:rPr lang="sl-SI" sz="900" dirty="0">
                <a:solidFill>
                  <a:schemeClr val="bg1"/>
                </a:solidFill>
              </a:rPr>
              <a:t>AP</a:t>
            </a:r>
            <a:r>
              <a:rPr lang="en-GB" sz="900" dirty="0">
                <a:solidFill>
                  <a:schemeClr val="bg1"/>
                </a:solidFill>
              </a:rPr>
              <a:t>: disciplinary boundaries and beyond</a:t>
            </a:r>
            <a:endParaRPr lang="it-IT" sz="900" dirty="0">
              <a:solidFill>
                <a:schemeClr val="bg1"/>
              </a:solidFill>
              <a:latin typeface="Yu Gothic UI Semilight" panose="020B0400000000000000" pitchFamily="34" charset="-128"/>
              <a:ea typeface="Yu Gothic UI Semilight" panose="020B0400000000000000" pitchFamily="34" charset="-128"/>
            </a:endParaRPr>
          </a:p>
        </p:txBody>
      </p:sp>
      <p:sp>
        <p:nvSpPr>
          <p:cNvPr id="10" name="CasellaDiTesto 9">
            <a:extLst>
              <a:ext uri="{FF2B5EF4-FFF2-40B4-BE49-F238E27FC236}">
                <a16:creationId xmlns:a16="http://schemas.microsoft.com/office/drawing/2014/main" xmlns="" id="{C10B1291-99EF-4138-9821-E3228EDAD5AA}"/>
              </a:ext>
            </a:extLst>
          </p:cNvPr>
          <p:cNvSpPr txBox="1"/>
          <p:nvPr/>
        </p:nvSpPr>
        <p:spPr>
          <a:xfrm>
            <a:off x="7508762" y="4172348"/>
            <a:ext cx="260538" cy="415498"/>
          </a:xfrm>
          <a:prstGeom prst="rect">
            <a:avLst/>
          </a:prstGeom>
          <a:noFill/>
        </p:spPr>
        <p:txBody>
          <a:bodyPr wrap="square" rtlCol="0" anchor="ctr" anchorCtr="0">
            <a:spAutoFit/>
          </a:bodyPr>
          <a:lstStyle/>
          <a:p>
            <a:pPr algn="ctr"/>
            <a:r>
              <a:rPr lang="it-IT" sz="1050" b="1" dirty="0">
                <a:solidFill>
                  <a:schemeClr val="bg1"/>
                </a:solidFill>
                <a:latin typeface="Yu Gothic UI Semilight" panose="020B0400000000000000" pitchFamily="34" charset="-128"/>
                <a:ea typeface="Yu Gothic UI Semilight" panose="020B0400000000000000" pitchFamily="34" charset="-128"/>
              </a:rPr>
              <a:t>1</a:t>
            </a:r>
            <a:r>
              <a:rPr lang="sl-SI" sz="1050" b="1" dirty="0">
                <a:solidFill>
                  <a:schemeClr val="bg1"/>
                </a:solidFill>
                <a:latin typeface="Yu Gothic UI Semilight" panose="020B0400000000000000" pitchFamily="34" charset="-128"/>
                <a:ea typeface="Yu Gothic UI Semilight" panose="020B0400000000000000" pitchFamily="34" charset="-128"/>
              </a:rPr>
              <a:t>1</a:t>
            </a:r>
            <a:endParaRPr lang="it-IT" sz="1050" b="1" dirty="0">
              <a:solidFill>
                <a:schemeClr val="bg1"/>
              </a:solidFill>
              <a:latin typeface="Yu Gothic UI Semilight" panose="020B0400000000000000" pitchFamily="34" charset="-128"/>
              <a:ea typeface="Yu Gothic UI Semilight" panose="020B0400000000000000" pitchFamily="34" charset="-128"/>
            </a:endParaRPr>
          </a:p>
        </p:txBody>
      </p:sp>
      <p:sp>
        <p:nvSpPr>
          <p:cNvPr id="11" name="Označba mesta vsebine 10"/>
          <p:cNvSpPr>
            <a:spLocks noGrp="1"/>
          </p:cNvSpPr>
          <p:nvPr>
            <p:ph type="body" idx="1"/>
          </p:nvPr>
        </p:nvSpPr>
        <p:spPr>
          <a:xfrm>
            <a:off x="370650" y="1059582"/>
            <a:ext cx="8737854" cy="3982318"/>
          </a:xfrm>
        </p:spPr>
        <p:txBody>
          <a:bodyPr>
            <a:normAutofit lnSpcReduction="10000"/>
          </a:bodyPr>
          <a:lstStyle/>
          <a:p>
            <a:r>
              <a:rPr lang="sl-SI" dirty="0" smtClean="0"/>
              <a:t>CAP </a:t>
            </a:r>
            <a:r>
              <a:rPr lang="sl-SI" dirty="0" err="1" smtClean="0"/>
              <a:t>Strategic</a:t>
            </a:r>
            <a:r>
              <a:rPr lang="sl-SI" dirty="0" smtClean="0"/>
              <a:t> </a:t>
            </a:r>
            <a:r>
              <a:rPr lang="sl-SI" dirty="0" err="1" smtClean="0"/>
              <a:t>planing</a:t>
            </a:r>
            <a:r>
              <a:rPr lang="sl-SI" dirty="0" smtClean="0"/>
              <a:t>: </a:t>
            </a:r>
            <a:r>
              <a:rPr lang="en-GB" dirty="0" smtClean="0"/>
              <a:t>many </a:t>
            </a:r>
            <a:r>
              <a:rPr lang="en-GB" dirty="0"/>
              <a:t>flaws and faces many </a:t>
            </a:r>
            <a:r>
              <a:rPr lang="en-GB" dirty="0" smtClean="0"/>
              <a:t>limitations</a:t>
            </a:r>
            <a:r>
              <a:rPr lang="sl-SI" dirty="0" smtClean="0"/>
              <a:t>..</a:t>
            </a:r>
            <a:r>
              <a:rPr lang="en-GB" dirty="0" smtClean="0"/>
              <a:t>. </a:t>
            </a:r>
            <a:endParaRPr lang="sl-SI" dirty="0" smtClean="0"/>
          </a:p>
          <a:p>
            <a:pPr lvl="1"/>
            <a:r>
              <a:rPr lang="en-GB" dirty="0" smtClean="0"/>
              <a:t>being </a:t>
            </a:r>
            <a:r>
              <a:rPr lang="en-GB" dirty="0"/>
              <a:t>caught in the logic of past measures, weak evidence bases, </a:t>
            </a:r>
            <a:endParaRPr lang="sl-SI" dirty="0" smtClean="0"/>
          </a:p>
          <a:p>
            <a:pPr lvl="1"/>
            <a:r>
              <a:rPr lang="en-GB" dirty="0" smtClean="0"/>
              <a:t>fixed </a:t>
            </a:r>
            <a:r>
              <a:rPr lang="en-GB" dirty="0"/>
              <a:t>shares allocated to specific purposes, lack of innovation, conflicting priorities, to deficiencies in planning and implementing </a:t>
            </a:r>
            <a:r>
              <a:rPr lang="en-GB" dirty="0" smtClean="0"/>
              <a:t>structures </a:t>
            </a:r>
            <a:endParaRPr lang="sl-SI" dirty="0" smtClean="0"/>
          </a:p>
          <a:p>
            <a:r>
              <a:rPr lang="en-GB" dirty="0" smtClean="0"/>
              <a:t>Does </a:t>
            </a:r>
            <a:r>
              <a:rPr lang="en-GB" dirty="0"/>
              <a:t>this mean we should oppose the Commission’s proposal</a:t>
            </a:r>
            <a:r>
              <a:rPr lang="en-GB" dirty="0" smtClean="0"/>
              <a:t>?</a:t>
            </a:r>
            <a:endParaRPr lang="sl-SI" dirty="0" smtClean="0"/>
          </a:p>
          <a:p>
            <a:pPr lvl="1"/>
            <a:r>
              <a:rPr lang="en-GB" sz="1800" b="1" dirty="0" smtClean="0">
                <a:solidFill>
                  <a:srgbClr val="C00000"/>
                </a:solidFill>
              </a:rPr>
              <a:t>No</a:t>
            </a:r>
            <a:r>
              <a:rPr lang="en-GB" dirty="0"/>
              <a:t>, this would be very </a:t>
            </a:r>
            <a:r>
              <a:rPr lang="en-GB" b="1" dirty="0">
                <a:solidFill>
                  <a:srgbClr val="C00000"/>
                </a:solidFill>
              </a:rPr>
              <a:t>unwise</a:t>
            </a:r>
            <a:r>
              <a:rPr lang="en-GB" dirty="0" smtClean="0"/>
              <a:t>.</a:t>
            </a:r>
            <a:r>
              <a:rPr lang="sl-SI" dirty="0" smtClean="0"/>
              <a:t> </a:t>
            </a:r>
            <a:r>
              <a:rPr lang="en-GB" dirty="0" smtClean="0"/>
              <a:t>Openly </a:t>
            </a:r>
            <a:r>
              <a:rPr lang="en-GB" dirty="0"/>
              <a:t>criticising policy in a constructive </a:t>
            </a:r>
            <a:r>
              <a:rPr lang="en-GB" dirty="0" smtClean="0"/>
              <a:t>manner</a:t>
            </a:r>
            <a:r>
              <a:rPr lang="sl-SI" dirty="0" smtClean="0"/>
              <a:t>… </a:t>
            </a:r>
          </a:p>
          <a:p>
            <a:pPr lvl="1"/>
            <a:r>
              <a:rPr lang="sl-SI" dirty="0" smtClean="0"/>
              <a:t>T</a:t>
            </a:r>
            <a:r>
              <a:rPr lang="en-GB" dirty="0" smtClean="0"/>
              <a:t>o </a:t>
            </a:r>
            <a:r>
              <a:rPr lang="en-GB" dirty="0"/>
              <a:t>achieve a more modern policy that meets </a:t>
            </a:r>
            <a:r>
              <a:rPr lang="en-GB" b="1" dirty="0">
                <a:solidFill>
                  <a:srgbClr val="C00000"/>
                </a:solidFill>
              </a:rPr>
              <a:t>society’s requirements</a:t>
            </a:r>
            <a:r>
              <a:rPr lang="en-GB" dirty="0"/>
              <a:t>, rather than serving smaller groups of farmers. </a:t>
            </a:r>
            <a:endParaRPr lang="sl-SI" dirty="0" smtClean="0"/>
          </a:p>
          <a:p>
            <a:r>
              <a:rPr lang="sl-SI" dirty="0" smtClean="0"/>
              <a:t>CAP </a:t>
            </a:r>
            <a:r>
              <a:rPr lang="sl-SI" dirty="0" err="1" smtClean="0"/>
              <a:t>Strategic</a:t>
            </a:r>
            <a:r>
              <a:rPr lang="sl-SI" dirty="0" smtClean="0"/>
              <a:t> </a:t>
            </a:r>
            <a:r>
              <a:rPr lang="sl-SI" dirty="0" err="1" smtClean="0"/>
              <a:t>planning</a:t>
            </a:r>
            <a:r>
              <a:rPr lang="sl-SI" dirty="0" smtClean="0"/>
              <a:t>:</a:t>
            </a:r>
          </a:p>
          <a:p>
            <a:pPr lvl="1"/>
            <a:r>
              <a:rPr lang="en-GB" sz="1800" dirty="0" smtClean="0"/>
              <a:t>first</a:t>
            </a:r>
            <a:r>
              <a:rPr lang="en-GB" sz="1800" dirty="0"/>
              <a:t>, necessary, but not sufficient step towards a more </a:t>
            </a:r>
            <a:r>
              <a:rPr lang="en-GB" sz="1800" b="1" dirty="0">
                <a:solidFill>
                  <a:srgbClr val="C00000"/>
                </a:solidFill>
              </a:rPr>
              <a:t>efficient and effective </a:t>
            </a:r>
            <a:r>
              <a:rPr lang="en-GB" sz="1800" b="1" dirty="0" smtClean="0">
                <a:solidFill>
                  <a:srgbClr val="C00000"/>
                </a:solidFill>
              </a:rPr>
              <a:t>policy</a:t>
            </a:r>
            <a:endParaRPr lang="sl-SI" sz="1800" dirty="0" smtClean="0"/>
          </a:p>
          <a:p>
            <a:endParaRPr lang="sl-SI" dirty="0" smtClean="0"/>
          </a:p>
          <a:p>
            <a:pPr lvl="1"/>
            <a:endParaRPr lang="sl-SI" dirty="0"/>
          </a:p>
        </p:txBody>
      </p:sp>
      <p:sp>
        <p:nvSpPr>
          <p:cNvPr id="9" name="Naslov 8"/>
          <p:cNvSpPr>
            <a:spLocks noGrp="1"/>
          </p:cNvSpPr>
          <p:nvPr>
            <p:ph type="title"/>
          </p:nvPr>
        </p:nvSpPr>
        <p:spPr/>
        <p:txBody>
          <a:bodyPr/>
          <a:lstStyle/>
          <a:p>
            <a:r>
              <a:rPr lang="en-GB" dirty="0"/>
              <a:t>There is no other way but </a:t>
            </a:r>
            <a:r>
              <a:rPr lang="en-GB" dirty="0">
                <a:solidFill>
                  <a:srgbClr val="C00000"/>
                </a:solidFill>
              </a:rPr>
              <a:t>forward</a:t>
            </a:r>
            <a:endParaRPr lang="sl-SI" dirty="0">
              <a:solidFill>
                <a:srgbClr val="C00000"/>
              </a:solidFill>
            </a:endParaRPr>
          </a:p>
        </p:txBody>
      </p:sp>
      <p:sp>
        <p:nvSpPr>
          <p:cNvPr id="3" name="Označba mesta številke diapozitiva 2"/>
          <p:cNvSpPr>
            <a:spLocks noGrp="1"/>
          </p:cNvSpPr>
          <p:nvPr>
            <p:ph type="sldNum" sz="quarter" idx="4294967295"/>
          </p:nvPr>
        </p:nvSpPr>
        <p:spPr>
          <a:xfrm>
            <a:off x="7010400" y="4767263"/>
            <a:ext cx="2133600" cy="274637"/>
          </a:xfrm>
          <a:prstGeom prst="rect">
            <a:avLst/>
          </a:prstGeom>
        </p:spPr>
        <p:txBody>
          <a:bodyPr/>
          <a:lstStyle/>
          <a:p>
            <a:pPr algn="r"/>
            <a:fld id="{DAB914FF-E288-4808-BC58-F8ECC7C2D859}" type="slidenum">
              <a:rPr lang="sl-SI" altLang="sl-SI" smtClean="0"/>
              <a:pPr algn="r"/>
              <a:t>19</a:t>
            </a:fld>
            <a:endParaRPr lang="sl-SI" altLang="sl-SI" dirty="0"/>
          </a:p>
        </p:txBody>
      </p:sp>
      <p:sp>
        <p:nvSpPr>
          <p:cNvPr id="13" name="Rectangle 2"/>
          <p:cNvSpPr txBox="1">
            <a:spLocks noChangeArrowheads="1"/>
          </p:cNvSpPr>
          <p:nvPr/>
        </p:nvSpPr>
        <p:spPr>
          <a:xfrm>
            <a:off x="511073" y="-43280"/>
            <a:ext cx="8385000" cy="72870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434343"/>
              </a:buClr>
              <a:buSzPts val="2800"/>
              <a:buFont typeface="Garamond"/>
              <a:buNone/>
              <a:defRPr sz="3600" b="1" i="1" u="none" strike="noStrike" cap="none">
                <a:solidFill>
                  <a:srgbClr val="002060"/>
                </a:solidFill>
                <a:latin typeface="Garamond"/>
                <a:ea typeface="Garamond"/>
                <a:cs typeface="Garamond"/>
                <a:sym typeface="Garamond"/>
              </a:defRPr>
            </a:lvl1pPr>
            <a:lvl2pPr marL="0" marR="0" lvl="1" indent="0" algn="ctr" rtl="0">
              <a:lnSpc>
                <a:spcPct val="100000"/>
              </a:lnSpc>
              <a:spcBef>
                <a:spcPts val="0"/>
              </a:spcBef>
              <a:spcAft>
                <a:spcPts val="0"/>
              </a:spcAft>
              <a:buClr>
                <a:srgbClr val="434343"/>
              </a:buClr>
              <a:buSzPts val="2800"/>
              <a:buFont typeface="Gentium Book Basic"/>
              <a:buNone/>
              <a:defRPr sz="2800" b="0" i="0" u="none" strike="noStrike" cap="none">
                <a:solidFill>
                  <a:srgbClr val="434343"/>
                </a:solidFill>
                <a:latin typeface="Gentium Book Basic"/>
                <a:ea typeface="Gentium Book Basic"/>
                <a:cs typeface="Gentium Book Basic"/>
                <a:sym typeface="Gentium Book Basic"/>
              </a:defRPr>
            </a:lvl2pPr>
            <a:lvl3pPr marL="0" marR="0" lvl="2" indent="0" algn="ctr" rtl="0">
              <a:lnSpc>
                <a:spcPct val="100000"/>
              </a:lnSpc>
              <a:spcBef>
                <a:spcPts val="0"/>
              </a:spcBef>
              <a:spcAft>
                <a:spcPts val="0"/>
              </a:spcAft>
              <a:buClr>
                <a:srgbClr val="434343"/>
              </a:buClr>
              <a:buSzPts val="2800"/>
              <a:buFont typeface="Gentium Book Basic"/>
              <a:buNone/>
              <a:defRPr sz="2800" b="0" i="0" u="none" strike="noStrike" cap="none">
                <a:solidFill>
                  <a:srgbClr val="434343"/>
                </a:solidFill>
                <a:latin typeface="Gentium Book Basic"/>
                <a:ea typeface="Gentium Book Basic"/>
                <a:cs typeface="Gentium Book Basic"/>
                <a:sym typeface="Gentium Book Basic"/>
              </a:defRPr>
            </a:lvl3pPr>
            <a:lvl4pPr marL="0" marR="0" lvl="3" indent="0" algn="ctr" rtl="0">
              <a:lnSpc>
                <a:spcPct val="100000"/>
              </a:lnSpc>
              <a:spcBef>
                <a:spcPts val="0"/>
              </a:spcBef>
              <a:spcAft>
                <a:spcPts val="0"/>
              </a:spcAft>
              <a:buClr>
                <a:srgbClr val="434343"/>
              </a:buClr>
              <a:buSzPts val="2800"/>
              <a:buFont typeface="Gentium Book Basic"/>
              <a:buNone/>
              <a:defRPr sz="2800" b="0" i="0" u="none" strike="noStrike" cap="none">
                <a:solidFill>
                  <a:srgbClr val="434343"/>
                </a:solidFill>
                <a:latin typeface="Gentium Book Basic"/>
                <a:ea typeface="Gentium Book Basic"/>
                <a:cs typeface="Gentium Book Basic"/>
                <a:sym typeface="Gentium Book Basic"/>
              </a:defRPr>
            </a:lvl4pPr>
            <a:lvl5pPr marL="0" marR="0" lvl="4" indent="0" algn="ctr" rtl="0">
              <a:lnSpc>
                <a:spcPct val="100000"/>
              </a:lnSpc>
              <a:spcBef>
                <a:spcPts val="0"/>
              </a:spcBef>
              <a:spcAft>
                <a:spcPts val="0"/>
              </a:spcAft>
              <a:buClr>
                <a:srgbClr val="434343"/>
              </a:buClr>
              <a:buSzPts val="2800"/>
              <a:buFont typeface="Gentium Book Basic"/>
              <a:buNone/>
              <a:defRPr sz="2800" b="0" i="0" u="none" strike="noStrike" cap="none">
                <a:solidFill>
                  <a:srgbClr val="434343"/>
                </a:solidFill>
                <a:latin typeface="Gentium Book Basic"/>
                <a:ea typeface="Gentium Book Basic"/>
                <a:cs typeface="Gentium Book Basic"/>
                <a:sym typeface="Gentium Book Basic"/>
              </a:defRPr>
            </a:lvl5pPr>
            <a:lvl6pPr marL="457200" marR="0" lvl="5" indent="0" algn="ctr" rtl="0">
              <a:lnSpc>
                <a:spcPct val="100000"/>
              </a:lnSpc>
              <a:spcBef>
                <a:spcPts val="0"/>
              </a:spcBef>
              <a:spcAft>
                <a:spcPts val="0"/>
              </a:spcAft>
              <a:buClr>
                <a:srgbClr val="434343"/>
              </a:buClr>
              <a:buSzPts val="2800"/>
              <a:buFont typeface="Gentium Book Basic"/>
              <a:buNone/>
              <a:defRPr sz="2800" b="0" i="0" u="none" strike="noStrike" cap="none">
                <a:solidFill>
                  <a:srgbClr val="434343"/>
                </a:solidFill>
                <a:latin typeface="Gentium Book Basic"/>
                <a:ea typeface="Gentium Book Basic"/>
                <a:cs typeface="Gentium Book Basic"/>
                <a:sym typeface="Gentium Book Basic"/>
              </a:defRPr>
            </a:lvl6pPr>
            <a:lvl7pPr marL="914400" marR="0" lvl="6" indent="0" algn="ctr" rtl="0">
              <a:lnSpc>
                <a:spcPct val="100000"/>
              </a:lnSpc>
              <a:spcBef>
                <a:spcPts val="0"/>
              </a:spcBef>
              <a:spcAft>
                <a:spcPts val="0"/>
              </a:spcAft>
              <a:buClr>
                <a:srgbClr val="434343"/>
              </a:buClr>
              <a:buSzPts val="2800"/>
              <a:buFont typeface="Gentium Book Basic"/>
              <a:buNone/>
              <a:defRPr sz="2800" b="0" i="0" u="none" strike="noStrike" cap="none">
                <a:solidFill>
                  <a:srgbClr val="434343"/>
                </a:solidFill>
                <a:latin typeface="Gentium Book Basic"/>
                <a:ea typeface="Gentium Book Basic"/>
                <a:cs typeface="Gentium Book Basic"/>
                <a:sym typeface="Gentium Book Basic"/>
              </a:defRPr>
            </a:lvl7pPr>
            <a:lvl8pPr marL="1371600" marR="0" lvl="7" indent="0" algn="ctr" rtl="0">
              <a:lnSpc>
                <a:spcPct val="100000"/>
              </a:lnSpc>
              <a:spcBef>
                <a:spcPts val="0"/>
              </a:spcBef>
              <a:spcAft>
                <a:spcPts val="0"/>
              </a:spcAft>
              <a:buClr>
                <a:srgbClr val="434343"/>
              </a:buClr>
              <a:buSzPts val="2800"/>
              <a:buFont typeface="Gentium Book Basic"/>
              <a:buNone/>
              <a:defRPr sz="2800" b="0" i="0" u="none" strike="noStrike" cap="none">
                <a:solidFill>
                  <a:srgbClr val="434343"/>
                </a:solidFill>
                <a:latin typeface="Gentium Book Basic"/>
                <a:ea typeface="Gentium Book Basic"/>
                <a:cs typeface="Gentium Book Basic"/>
                <a:sym typeface="Gentium Book Basic"/>
              </a:defRPr>
            </a:lvl8pPr>
            <a:lvl9pPr marL="1828800" marR="0" lvl="8" indent="0" algn="ctr" rtl="0">
              <a:lnSpc>
                <a:spcPct val="100000"/>
              </a:lnSpc>
              <a:spcBef>
                <a:spcPts val="0"/>
              </a:spcBef>
              <a:spcAft>
                <a:spcPts val="0"/>
              </a:spcAft>
              <a:buClr>
                <a:srgbClr val="434343"/>
              </a:buClr>
              <a:buSzPts val="2800"/>
              <a:buFont typeface="Gentium Book Basic"/>
              <a:buNone/>
              <a:defRPr sz="2800" b="0" i="0" u="none" strike="noStrike" cap="none">
                <a:solidFill>
                  <a:srgbClr val="434343"/>
                </a:solidFill>
                <a:latin typeface="Gentium Book Basic"/>
                <a:ea typeface="Gentium Book Basic"/>
                <a:cs typeface="Gentium Book Basic"/>
                <a:sym typeface="Gentium Book Basic"/>
              </a:defRPr>
            </a:lvl9pPr>
          </a:lstStyle>
          <a:p>
            <a:pPr algn="r"/>
            <a:r>
              <a:rPr lang="sl-SI" sz="1600" dirty="0" smtClean="0">
                <a:solidFill>
                  <a:srgbClr val="D00000"/>
                </a:solidFill>
              </a:rPr>
              <a:t>E.  </a:t>
            </a:r>
            <a:r>
              <a:rPr lang="sl-SI" sz="1600" dirty="0" err="1" smtClean="0">
                <a:solidFill>
                  <a:srgbClr val="D00000"/>
                </a:solidFill>
              </a:rPr>
              <a:t>Recommendations</a:t>
            </a:r>
            <a:endParaRPr lang="en-GB" sz="2400" dirty="0"/>
          </a:p>
        </p:txBody>
      </p:sp>
    </p:spTree>
    <p:extLst>
      <p:ext uri="{BB962C8B-B14F-4D97-AF65-F5344CB8AC3E}">
        <p14:creationId xmlns:p14="http://schemas.microsoft.com/office/powerpoint/2010/main" val="23351277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xmlns="" id="{04AC30A4-6BE1-40C9-97D8-F9774A63E076}"/>
              </a:ext>
            </a:extLst>
          </p:cNvPr>
          <p:cNvSpPr txBox="1"/>
          <p:nvPr/>
        </p:nvSpPr>
        <p:spPr>
          <a:xfrm>
            <a:off x="4220233" y="4201505"/>
            <a:ext cx="3056831" cy="369332"/>
          </a:xfrm>
          <a:prstGeom prst="rect">
            <a:avLst/>
          </a:prstGeom>
          <a:noFill/>
        </p:spPr>
        <p:txBody>
          <a:bodyPr wrap="square" rtlCol="0" anchor="ctr" anchorCtr="0">
            <a:spAutoFit/>
          </a:bodyPr>
          <a:lstStyle/>
          <a:p>
            <a:pPr algn="ctr"/>
            <a:r>
              <a:rPr lang="en-GB" sz="900" dirty="0">
                <a:solidFill>
                  <a:schemeClr val="bg1"/>
                </a:solidFill>
              </a:rPr>
              <a:t>Research of EU’s C</a:t>
            </a:r>
            <a:r>
              <a:rPr lang="sl-SI" sz="900" dirty="0">
                <a:solidFill>
                  <a:schemeClr val="bg1"/>
                </a:solidFill>
              </a:rPr>
              <a:t>AP</a:t>
            </a:r>
            <a:r>
              <a:rPr lang="en-GB" sz="900" dirty="0">
                <a:solidFill>
                  <a:schemeClr val="bg1"/>
                </a:solidFill>
              </a:rPr>
              <a:t>: disciplinary boundaries and beyond</a:t>
            </a:r>
            <a:endParaRPr lang="it-IT" sz="900" dirty="0">
              <a:solidFill>
                <a:schemeClr val="bg1"/>
              </a:solidFill>
              <a:latin typeface="Yu Gothic UI Semilight" panose="020B0400000000000000" pitchFamily="34" charset="-128"/>
              <a:ea typeface="Yu Gothic UI Semilight" panose="020B0400000000000000" pitchFamily="34" charset="-128"/>
            </a:endParaRPr>
          </a:p>
        </p:txBody>
      </p:sp>
      <p:sp>
        <p:nvSpPr>
          <p:cNvPr id="10" name="CasellaDiTesto 9">
            <a:extLst>
              <a:ext uri="{FF2B5EF4-FFF2-40B4-BE49-F238E27FC236}">
                <a16:creationId xmlns:a16="http://schemas.microsoft.com/office/drawing/2014/main" xmlns="" id="{C10B1291-99EF-4138-9821-E3228EDAD5AA}"/>
              </a:ext>
            </a:extLst>
          </p:cNvPr>
          <p:cNvSpPr txBox="1"/>
          <p:nvPr/>
        </p:nvSpPr>
        <p:spPr>
          <a:xfrm>
            <a:off x="7508762" y="4172348"/>
            <a:ext cx="260538" cy="415498"/>
          </a:xfrm>
          <a:prstGeom prst="rect">
            <a:avLst/>
          </a:prstGeom>
          <a:noFill/>
        </p:spPr>
        <p:txBody>
          <a:bodyPr wrap="square" rtlCol="0" anchor="ctr" anchorCtr="0">
            <a:spAutoFit/>
          </a:bodyPr>
          <a:lstStyle/>
          <a:p>
            <a:pPr algn="ctr"/>
            <a:r>
              <a:rPr lang="it-IT" sz="1050" b="1" dirty="0">
                <a:solidFill>
                  <a:schemeClr val="bg1"/>
                </a:solidFill>
                <a:latin typeface="Yu Gothic UI Semilight" panose="020B0400000000000000" pitchFamily="34" charset="-128"/>
                <a:ea typeface="Yu Gothic UI Semilight" panose="020B0400000000000000" pitchFamily="34" charset="-128"/>
              </a:rPr>
              <a:t>1</a:t>
            </a:r>
            <a:r>
              <a:rPr lang="sl-SI" sz="1050" b="1" dirty="0">
                <a:solidFill>
                  <a:schemeClr val="bg1"/>
                </a:solidFill>
                <a:latin typeface="Yu Gothic UI Semilight" panose="020B0400000000000000" pitchFamily="34" charset="-128"/>
                <a:ea typeface="Yu Gothic UI Semilight" panose="020B0400000000000000" pitchFamily="34" charset="-128"/>
              </a:rPr>
              <a:t>1</a:t>
            </a:r>
            <a:endParaRPr lang="it-IT" sz="1050" b="1" dirty="0">
              <a:solidFill>
                <a:schemeClr val="bg1"/>
              </a:solidFill>
              <a:latin typeface="Yu Gothic UI Semilight" panose="020B0400000000000000" pitchFamily="34" charset="-128"/>
              <a:ea typeface="Yu Gothic UI Semilight" panose="020B0400000000000000" pitchFamily="34" charset="-128"/>
            </a:endParaRPr>
          </a:p>
        </p:txBody>
      </p:sp>
      <p:sp>
        <p:nvSpPr>
          <p:cNvPr id="11" name="Označba mesta vsebine 10"/>
          <p:cNvSpPr>
            <a:spLocks noGrp="1"/>
          </p:cNvSpPr>
          <p:nvPr>
            <p:ph type="body" idx="1"/>
          </p:nvPr>
        </p:nvSpPr>
        <p:spPr>
          <a:xfrm>
            <a:off x="370650" y="1059582"/>
            <a:ext cx="8665846" cy="3982318"/>
          </a:xfrm>
        </p:spPr>
        <p:txBody>
          <a:bodyPr>
            <a:normAutofit/>
          </a:bodyPr>
          <a:lstStyle/>
          <a:p>
            <a:pPr marL="647700" indent="-514350">
              <a:buFont typeface="+mj-lt"/>
              <a:buAutoNum type="romanLcPeriod"/>
            </a:pPr>
            <a:r>
              <a:rPr lang="en-GB" dirty="0" smtClean="0"/>
              <a:t>the </a:t>
            </a:r>
            <a:r>
              <a:rPr lang="en-GB" dirty="0"/>
              <a:t>reduction of </a:t>
            </a:r>
            <a:r>
              <a:rPr lang="sl-SI" dirty="0" err="1" smtClean="0">
                <a:solidFill>
                  <a:srgbClr val="C00000"/>
                </a:solidFill>
              </a:rPr>
              <a:t>financial</a:t>
            </a:r>
            <a:r>
              <a:rPr lang="sl-SI" dirty="0" smtClean="0">
                <a:solidFill>
                  <a:srgbClr val="C00000"/>
                </a:solidFill>
              </a:rPr>
              <a:t> </a:t>
            </a:r>
            <a:r>
              <a:rPr lang="en-GB" dirty="0" smtClean="0">
                <a:solidFill>
                  <a:srgbClr val="C00000"/>
                </a:solidFill>
              </a:rPr>
              <a:t>resources </a:t>
            </a:r>
            <a:endParaRPr lang="sl-SI" dirty="0" smtClean="0">
              <a:solidFill>
                <a:srgbClr val="C00000"/>
              </a:solidFill>
            </a:endParaRPr>
          </a:p>
          <a:p>
            <a:pPr marL="1066800" lvl="1" indent="-514350"/>
            <a:r>
              <a:rPr lang="en-GB" dirty="0" smtClean="0"/>
              <a:t>significantly </a:t>
            </a:r>
            <a:r>
              <a:rPr lang="en-GB" dirty="0"/>
              <a:t>larger for rural development than for direct </a:t>
            </a:r>
            <a:r>
              <a:rPr lang="en-GB" dirty="0" smtClean="0"/>
              <a:t>payments </a:t>
            </a:r>
            <a:endParaRPr lang="sl-SI" dirty="0" smtClean="0"/>
          </a:p>
          <a:p>
            <a:pPr marL="647700" indent="-514350">
              <a:buFont typeface="+mj-lt"/>
              <a:buAutoNum type="romanLcPeriod"/>
            </a:pPr>
            <a:r>
              <a:rPr lang="en-GB" dirty="0" smtClean="0"/>
              <a:t>the </a:t>
            </a:r>
            <a:r>
              <a:rPr lang="en-GB" dirty="0"/>
              <a:t>further stronger inclusion of </a:t>
            </a:r>
            <a:r>
              <a:rPr lang="en-GB" dirty="0">
                <a:solidFill>
                  <a:srgbClr val="C00000"/>
                </a:solidFill>
              </a:rPr>
              <a:t>societal considerations </a:t>
            </a:r>
            <a:endParaRPr lang="sl-SI" dirty="0" smtClean="0">
              <a:solidFill>
                <a:srgbClr val="C00000"/>
              </a:solidFill>
            </a:endParaRPr>
          </a:p>
          <a:p>
            <a:pPr marL="1066800" lvl="1" indent="-514350"/>
            <a:r>
              <a:rPr lang="en-GB" dirty="0" smtClean="0"/>
              <a:t>with </a:t>
            </a:r>
            <a:r>
              <a:rPr lang="en-GB" dirty="0"/>
              <a:t>a more pronounced </a:t>
            </a:r>
            <a:r>
              <a:rPr lang="en-GB" b="1" dirty="0">
                <a:solidFill>
                  <a:srgbClr val="C00000"/>
                </a:solidFill>
              </a:rPr>
              <a:t>environmental orientation</a:t>
            </a:r>
            <a:r>
              <a:rPr lang="en-GB" dirty="0"/>
              <a:t>, </a:t>
            </a:r>
            <a:endParaRPr lang="sl-SI" dirty="0" smtClean="0"/>
          </a:p>
          <a:p>
            <a:pPr marL="647700" indent="-514350">
              <a:buFont typeface="+mj-lt"/>
              <a:buAutoNum type="romanLcPeriod"/>
            </a:pPr>
            <a:r>
              <a:rPr lang="en-GB" dirty="0" smtClean="0"/>
              <a:t>the </a:t>
            </a:r>
            <a:r>
              <a:rPr lang="en-GB" dirty="0"/>
              <a:t>introduction of </a:t>
            </a:r>
            <a:r>
              <a:rPr lang="en-GB" dirty="0" err="1">
                <a:solidFill>
                  <a:srgbClr val="C00000"/>
                </a:solidFill>
              </a:rPr>
              <a:t>degressivity</a:t>
            </a:r>
            <a:r>
              <a:rPr lang="en-GB" dirty="0">
                <a:solidFill>
                  <a:srgbClr val="C00000"/>
                </a:solidFill>
              </a:rPr>
              <a:t> and capping</a:t>
            </a:r>
            <a:r>
              <a:rPr lang="en-GB" dirty="0"/>
              <a:t> of direct </a:t>
            </a:r>
            <a:r>
              <a:rPr lang="en-GB" dirty="0" smtClean="0"/>
              <a:t>payments </a:t>
            </a:r>
            <a:endParaRPr lang="sl-SI" dirty="0" smtClean="0"/>
          </a:p>
          <a:p>
            <a:pPr marL="647700" indent="-514350">
              <a:buFont typeface="+mj-lt"/>
              <a:buAutoNum type="romanLcPeriod"/>
            </a:pPr>
            <a:r>
              <a:rPr lang="en-GB" dirty="0" smtClean="0"/>
              <a:t>the </a:t>
            </a:r>
            <a:r>
              <a:rPr lang="en-GB" dirty="0"/>
              <a:t>new CAP implementation </a:t>
            </a:r>
            <a:r>
              <a:rPr lang="en-GB" dirty="0" smtClean="0"/>
              <a:t>model</a:t>
            </a:r>
            <a:r>
              <a:rPr lang="sl-SI" dirty="0" smtClean="0"/>
              <a:t>: </a:t>
            </a:r>
            <a:r>
              <a:rPr lang="en-GB" dirty="0" smtClean="0"/>
              <a:t>"</a:t>
            </a:r>
            <a:r>
              <a:rPr lang="en-GB" i="1" dirty="0">
                <a:solidFill>
                  <a:srgbClr val="0070C0"/>
                </a:solidFill>
              </a:rPr>
              <a:t>CAP </a:t>
            </a:r>
            <a:r>
              <a:rPr lang="sl-SI" i="1" dirty="0" smtClean="0">
                <a:solidFill>
                  <a:srgbClr val="0070C0"/>
                </a:solidFill>
              </a:rPr>
              <a:t>S</a:t>
            </a:r>
            <a:r>
              <a:rPr lang="en-GB" i="1" dirty="0" err="1" smtClean="0">
                <a:solidFill>
                  <a:srgbClr val="0070C0"/>
                </a:solidFill>
              </a:rPr>
              <a:t>trategic</a:t>
            </a:r>
            <a:r>
              <a:rPr lang="en-GB" i="1" dirty="0" smtClean="0">
                <a:solidFill>
                  <a:srgbClr val="0070C0"/>
                </a:solidFill>
              </a:rPr>
              <a:t> </a:t>
            </a:r>
            <a:r>
              <a:rPr lang="sl-SI" i="1" dirty="0" err="1" smtClean="0">
                <a:solidFill>
                  <a:srgbClr val="0070C0"/>
                </a:solidFill>
              </a:rPr>
              <a:t>Plans</a:t>
            </a:r>
            <a:r>
              <a:rPr lang="en-GB" dirty="0" smtClean="0"/>
              <a:t>"</a:t>
            </a:r>
            <a:endParaRPr lang="sl-SI" dirty="0" smtClean="0"/>
          </a:p>
          <a:p>
            <a:pPr marL="133350" indent="0">
              <a:buNone/>
            </a:pPr>
            <a:r>
              <a:rPr lang="sl-SI" dirty="0" err="1" smtClean="0"/>
              <a:t>Thesis</a:t>
            </a:r>
            <a:r>
              <a:rPr lang="sl-SI" dirty="0" smtClean="0"/>
              <a:t>: </a:t>
            </a:r>
          </a:p>
          <a:p>
            <a:pPr lvl="1"/>
            <a:r>
              <a:rPr lang="sl-SI" dirty="0" smtClean="0"/>
              <a:t>First </a:t>
            </a:r>
            <a:r>
              <a:rPr lang="sl-SI" dirty="0" err="1" smtClean="0"/>
              <a:t>three</a:t>
            </a:r>
            <a:r>
              <a:rPr lang="sl-SI" dirty="0" smtClean="0"/>
              <a:t> </a:t>
            </a:r>
            <a:r>
              <a:rPr lang="sl-SI" dirty="0" err="1" smtClean="0"/>
              <a:t>points</a:t>
            </a:r>
            <a:r>
              <a:rPr lang="sl-SI" dirty="0" smtClean="0"/>
              <a:t>: </a:t>
            </a:r>
            <a:r>
              <a:rPr lang="sl-SI" dirty="0" err="1" smtClean="0"/>
              <a:t>key</a:t>
            </a:r>
            <a:r>
              <a:rPr lang="sl-SI" dirty="0" smtClean="0"/>
              <a:t> </a:t>
            </a:r>
            <a:r>
              <a:rPr lang="sl-SI" dirty="0" err="1"/>
              <a:t>negotiations</a:t>
            </a:r>
            <a:r>
              <a:rPr lang="sl-SI" dirty="0"/>
              <a:t> </a:t>
            </a:r>
            <a:r>
              <a:rPr lang="sl-SI" dirty="0" err="1"/>
              <a:t>issues</a:t>
            </a:r>
            <a:r>
              <a:rPr lang="sl-SI" dirty="0"/>
              <a:t> </a:t>
            </a:r>
            <a:r>
              <a:rPr lang="sl-SI" dirty="0" smtClean="0"/>
              <a:t>in EU </a:t>
            </a:r>
            <a:r>
              <a:rPr lang="sl-SI" dirty="0" err="1" smtClean="0"/>
              <a:t>institutions</a:t>
            </a:r>
            <a:r>
              <a:rPr lang="sl-SI" dirty="0" smtClean="0"/>
              <a:t> </a:t>
            </a:r>
          </a:p>
          <a:p>
            <a:pPr lvl="1"/>
            <a:r>
              <a:rPr lang="en-GB" dirty="0"/>
              <a:t>comprehensive strategic planning at the Member state (MS) level as the crucial </a:t>
            </a:r>
            <a:r>
              <a:rPr lang="sl-SI" dirty="0" err="1" smtClean="0"/>
              <a:t>and</a:t>
            </a:r>
            <a:r>
              <a:rPr lang="sl-SI" dirty="0" smtClean="0"/>
              <a:t> </a:t>
            </a:r>
            <a:r>
              <a:rPr lang="sl-SI" dirty="0" err="1" smtClean="0"/>
              <a:t>the</a:t>
            </a:r>
            <a:r>
              <a:rPr lang="sl-SI" dirty="0" smtClean="0"/>
              <a:t> </a:t>
            </a:r>
            <a:r>
              <a:rPr lang="sl-SI" b="1" dirty="0" smtClean="0">
                <a:solidFill>
                  <a:srgbClr val="FF0000"/>
                </a:solidFill>
              </a:rPr>
              <a:t>most </a:t>
            </a:r>
            <a:r>
              <a:rPr lang="sl-SI" b="1" dirty="0" err="1" smtClean="0">
                <a:solidFill>
                  <a:srgbClr val="FF0000"/>
                </a:solidFill>
              </a:rPr>
              <a:t>innovative</a:t>
            </a:r>
            <a:r>
              <a:rPr lang="sl-SI" b="1" dirty="0" smtClean="0">
                <a:solidFill>
                  <a:srgbClr val="FF0000"/>
                </a:solidFill>
              </a:rPr>
              <a:t> </a:t>
            </a:r>
            <a:r>
              <a:rPr lang="en-GB" b="1" dirty="0" smtClean="0">
                <a:solidFill>
                  <a:srgbClr val="FF0000"/>
                </a:solidFill>
              </a:rPr>
              <a:t>element </a:t>
            </a:r>
            <a:r>
              <a:rPr lang="en-GB" b="1" dirty="0">
                <a:solidFill>
                  <a:srgbClr val="FF0000"/>
                </a:solidFill>
              </a:rPr>
              <a:t>of the proposal</a:t>
            </a:r>
            <a:endParaRPr lang="sl-SI" b="1" dirty="0" smtClean="0">
              <a:solidFill>
                <a:srgbClr val="FF0000"/>
              </a:solidFill>
            </a:endParaRPr>
          </a:p>
          <a:p>
            <a:pPr lvl="1"/>
            <a:endParaRPr lang="en-US" dirty="0"/>
          </a:p>
        </p:txBody>
      </p:sp>
      <p:sp>
        <p:nvSpPr>
          <p:cNvPr id="9" name="Naslov 8"/>
          <p:cNvSpPr>
            <a:spLocks noGrp="1"/>
          </p:cNvSpPr>
          <p:nvPr>
            <p:ph type="title"/>
          </p:nvPr>
        </p:nvSpPr>
        <p:spPr/>
        <p:txBody>
          <a:bodyPr/>
          <a:lstStyle/>
          <a:p>
            <a:r>
              <a:rPr lang="sl-SI" dirty="0" smtClean="0"/>
              <a:t>Future CAP legal </a:t>
            </a:r>
            <a:r>
              <a:rPr lang="sl-SI" dirty="0" err="1" smtClean="0"/>
              <a:t>texts</a:t>
            </a:r>
            <a:r>
              <a:rPr lang="sl-SI" dirty="0" smtClean="0"/>
              <a:t> – </a:t>
            </a:r>
            <a:r>
              <a:rPr lang="sl-SI" dirty="0" err="1" smtClean="0"/>
              <a:t>key</a:t>
            </a:r>
            <a:r>
              <a:rPr lang="sl-SI" dirty="0" smtClean="0"/>
              <a:t> </a:t>
            </a:r>
            <a:r>
              <a:rPr lang="sl-SI" dirty="0" err="1" smtClean="0"/>
              <a:t>issues</a:t>
            </a:r>
            <a:endParaRPr lang="it-IT" dirty="0"/>
          </a:p>
        </p:txBody>
      </p:sp>
      <p:sp>
        <p:nvSpPr>
          <p:cNvPr id="3" name="Označba mesta številke diapozitiva 2"/>
          <p:cNvSpPr>
            <a:spLocks noGrp="1"/>
          </p:cNvSpPr>
          <p:nvPr>
            <p:ph type="sldNum" sz="quarter" idx="4294967295"/>
          </p:nvPr>
        </p:nvSpPr>
        <p:spPr>
          <a:xfrm>
            <a:off x="7010400" y="4767263"/>
            <a:ext cx="2133600" cy="274637"/>
          </a:xfrm>
          <a:prstGeom prst="rect">
            <a:avLst/>
          </a:prstGeom>
        </p:spPr>
        <p:txBody>
          <a:bodyPr/>
          <a:lstStyle/>
          <a:p>
            <a:pPr algn="r"/>
            <a:fld id="{DAB914FF-E288-4808-BC58-F8ECC7C2D859}" type="slidenum">
              <a:rPr lang="sl-SI" altLang="sl-SI" smtClean="0"/>
              <a:pPr algn="r"/>
              <a:t>2</a:t>
            </a:fld>
            <a:endParaRPr lang="sl-SI" altLang="sl-SI" dirty="0"/>
          </a:p>
        </p:txBody>
      </p:sp>
      <p:sp>
        <p:nvSpPr>
          <p:cNvPr id="13" name="Rectangle 2"/>
          <p:cNvSpPr txBox="1">
            <a:spLocks noChangeArrowheads="1"/>
          </p:cNvSpPr>
          <p:nvPr/>
        </p:nvSpPr>
        <p:spPr>
          <a:xfrm>
            <a:off x="523050" y="-92546"/>
            <a:ext cx="8385000" cy="72870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434343"/>
              </a:buClr>
              <a:buSzPts val="2800"/>
              <a:buFont typeface="Garamond"/>
              <a:buNone/>
              <a:defRPr sz="3600" b="1" i="1" u="none" strike="noStrike" cap="none">
                <a:solidFill>
                  <a:srgbClr val="002060"/>
                </a:solidFill>
                <a:latin typeface="Garamond"/>
                <a:ea typeface="Garamond"/>
                <a:cs typeface="Garamond"/>
                <a:sym typeface="Garamond"/>
              </a:defRPr>
            </a:lvl1pPr>
            <a:lvl2pPr marL="0" marR="0" lvl="1" indent="0" algn="ctr" rtl="0">
              <a:lnSpc>
                <a:spcPct val="100000"/>
              </a:lnSpc>
              <a:spcBef>
                <a:spcPts val="0"/>
              </a:spcBef>
              <a:spcAft>
                <a:spcPts val="0"/>
              </a:spcAft>
              <a:buClr>
                <a:srgbClr val="434343"/>
              </a:buClr>
              <a:buSzPts val="2800"/>
              <a:buFont typeface="Gentium Book Basic"/>
              <a:buNone/>
              <a:defRPr sz="2800" b="0" i="0" u="none" strike="noStrike" cap="none">
                <a:solidFill>
                  <a:srgbClr val="434343"/>
                </a:solidFill>
                <a:latin typeface="Gentium Book Basic"/>
                <a:ea typeface="Gentium Book Basic"/>
                <a:cs typeface="Gentium Book Basic"/>
                <a:sym typeface="Gentium Book Basic"/>
              </a:defRPr>
            </a:lvl2pPr>
            <a:lvl3pPr marL="0" marR="0" lvl="2" indent="0" algn="ctr" rtl="0">
              <a:lnSpc>
                <a:spcPct val="100000"/>
              </a:lnSpc>
              <a:spcBef>
                <a:spcPts val="0"/>
              </a:spcBef>
              <a:spcAft>
                <a:spcPts val="0"/>
              </a:spcAft>
              <a:buClr>
                <a:srgbClr val="434343"/>
              </a:buClr>
              <a:buSzPts val="2800"/>
              <a:buFont typeface="Gentium Book Basic"/>
              <a:buNone/>
              <a:defRPr sz="2800" b="0" i="0" u="none" strike="noStrike" cap="none">
                <a:solidFill>
                  <a:srgbClr val="434343"/>
                </a:solidFill>
                <a:latin typeface="Gentium Book Basic"/>
                <a:ea typeface="Gentium Book Basic"/>
                <a:cs typeface="Gentium Book Basic"/>
                <a:sym typeface="Gentium Book Basic"/>
              </a:defRPr>
            </a:lvl3pPr>
            <a:lvl4pPr marL="0" marR="0" lvl="3" indent="0" algn="ctr" rtl="0">
              <a:lnSpc>
                <a:spcPct val="100000"/>
              </a:lnSpc>
              <a:spcBef>
                <a:spcPts val="0"/>
              </a:spcBef>
              <a:spcAft>
                <a:spcPts val="0"/>
              </a:spcAft>
              <a:buClr>
                <a:srgbClr val="434343"/>
              </a:buClr>
              <a:buSzPts val="2800"/>
              <a:buFont typeface="Gentium Book Basic"/>
              <a:buNone/>
              <a:defRPr sz="2800" b="0" i="0" u="none" strike="noStrike" cap="none">
                <a:solidFill>
                  <a:srgbClr val="434343"/>
                </a:solidFill>
                <a:latin typeface="Gentium Book Basic"/>
                <a:ea typeface="Gentium Book Basic"/>
                <a:cs typeface="Gentium Book Basic"/>
                <a:sym typeface="Gentium Book Basic"/>
              </a:defRPr>
            </a:lvl4pPr>
            <a:lvl5pPr marL="0" marR="0" lvl="4" indent="0" algn="ctr" rtl="0">
              <a:lnSpc>
                <a:spcPct val="100000"/>
              </a:lnSpc>
              <a:spcBef>
                <a:spcPts val="0"/>
              </a:spcBef>
              <a:spcAft>
                <a:spcPts val="0"/>
              </a:spcAft>
              <a:buClr>
                <a:srgbClr val="434343"/>
              </a:buClr>
              <a:buSzPts val="2800"/>
              <a:buFont typeface="Gentium Book Basic"/>
              <a:buNone/>
              <a:defRPr sz="2800" b="0" i="0" u="none" strike="noStrike" cap="none">
                <a:solidFill>
                  <a:srgbClr val="434343"/>
                </a:solidFill>
                <a:latin typeface="Gentium Book Basic"/>
                <a:ea typeface="Gentium Book Basic"/>
                <a:cs typeface="Gentium Book Basic"/>
                <a:sym typeface="Gentium Book Basic"/>
              </a:defRPr>
            </a:lvl5pPr>
            <a:lvl6pPr marL="457200" marR="0" lvl="5" indent="0" algn="ctr" rtl="0">
              <a:lnSpc>
                <a:spcPct val="100000"/>
              </a:lnSpc>
              <a:spcBef>
                <a:spcPts val="0"/>
              </a:spcBef>
              <a:spcAft>
                <a:spcPts val="0"/>
              </a:spcAft>
              <a:buClr>
                <a:srgbClr val="434343"/>
              </a:buClr>
              <a:buSzPts val="2800"/>
              <a:buFont typeface="Gentium Book Basic"/>
              <a:buNone/>
              <a:defRPr sz="2800" b="0" i="0" u="none" strike="noStrike" cap="none">
                <a:solidFill>
                  <a:srgbClr val="434343"/>
                </a:solidFill>
                <a:latin typeface="Gentium Book Basic"/>
                <a:ea typeface="Gentium Book Basic"/>
                <a:cs typeface="Gentium Book Basic"/>
                <a:sym typeface="Gentium Book Basic"/>
              </a:defRPr>
            </a:lvl6pPr>
            <a:lvl7pPr marL="914400" marR="0" lvl="6" indent="0" algn="ctr" rtl="0">
              <a:lnSpc>
                <a:spcPct val="100000"/>
              </a:lnSpc>
              <a:spcBef>
                <a:spcPts val="0"/>
              </a:spcBef>
              <a:spcAft>
                <a:spcPts val="0"/>
              </a:spcAft>
              <a:buClr>
                <a:srgbClr val="434343"/>
              </a:buClr>
              <a:buSzPts val="2800"/>
              <a:buFont typeface="Gentium Book Basic"/>
              <a:buNone/>
              <a:defRPr sz="2800" b="0" i="0" u="none" strike="noStrike" cap="none">
                <a:solidFill>
                  <a:srgbClr val="434343"/>
                </a:solidFill>
                <a:latin typeface="Gentium Book Basic"/>
                <a:ea typeface="Gentium Book Basic"/>
                <a:cs typeface="Gentium Book Basic"/>
                <a:sym typeface="Gentium Book Basic"/>
              </a:defRPr>
            </a:lvl7pPr>
            <a:lvl8pPr marL="1371600" marR="0" lvl="7" indent="0" algn="ctr" rtl="0">
              <a:lnSpc>
                <a:spcPct val="100000"/>
              </a:lnSpc>
              <a:spcBef>
                <a:spcPts val="0"/>
              </a:spcBef>
              <a:spcAft>
                <a:spcPts val="0"/>
              </a:spcAft>
              <a:buClr>
                <a:srgbClr val="434343"/>
              </a:buClr>
              <a:buSzPts val="2800"/>
              <a:buFont typeface="Gentium Book Basic"/>
              <a:buNone/>
              <a:defRPr sz="2800" b="0" i="0" u="none" strike="noStrike" cap="none">
                <a:solidFill>
                  <a:srgbClr val="434343"/>
                </a:solidFill>
                <a:latin typeface="Gentium Book Basic"/>
                <a:ea typeface="Gentium Book Basic"/>
                <a:cs typeface="Gentium Book Basic"/>
                <a:sym typeface="Gentium Book Basic"/>
              </a:defRPr>
            </a:lvl8pPr>
            <a:lvl9pPr marL="1828800" marR="0" lvl="8" indent="0" algn="ctr" rtl="0">
              <a:lnSpc>
                <a:spcPct val="100000"/>
              </a:lnSpc>
              <a:spcBef>
                <a:spcPts val="0"/>
              </a:spcBef>
              <a:spcAft>
                <a:spcPts val="0"/>
              </a:spcAft>
              <a:buClr>
                <a:srgbClr val="434343"/>
              </a:buClr>
              <a:buSzPts val="2800"/>
              <a:buFont typeface="Gentium Book Basic"/>
              <a:buNone/>
              <a:defRPr sz="2800" b="0" i="0" u="none" strike="noStrike" cap="none">
                <a:solidFill>
                  <a:srgbClr val="434343"/>
                </a:solidFill>
                <a:latin typeface="Gentium Book Basic"/>
                <a:ea typeface="Gentium Book Basic"/>
                <a:cs typeface="Gentium Book Basic"/>
                <a:sym typeface="Gentium Book Basic"/>
              </a:defRPr>
            </a:lvl9pPr>
          </a:lstStyle>
          <a:p>
            <a:pPr algn="r"/>
            <a:r>
              <a:rPr lang="sl-SI" sz="1600" dirty="0" smtClean="0">
                <a:solidFill>
                  <a:srgbClr val="D00000"/>
                </a:solidFill>
              </a:rPr>
              <a:t>A.  </a:t>
            </a:r>
            <a:r>
              <a:rPr lang="sl-SI" sz="1600" dirty="0" err="1" smtClean="0">
                <a:solidFill>
                  <a:srgbClr val="D00000"/>
                </a:solidFill>
              </a:rPr>
              <a:t>Motivation</a:t>
            </a:r>
            <a:endParaRPr lang="en-GB" sz="2400" dirty="0"/>
          </a:p>
        </p:txBody>
      </p:sp>
    </p:spTree>
    <p:extLst>
      <p:ext uri="{BB962C8B-B14F-4D97-AF65-F5344CB8AC3E}">
        <p14:creationId xmlns:p14="http://schemas.microsoft.com/office/powerpoint/2010/main" val="25476759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xmlns="" id="{04AC30A4-6BE1-40C9-97D8-F9774A63E076}"/>
              </a:ext>
            </a:extLst>
          </p:cNvPr>
          <p:cNvSpPr txBox="1"/>
          <p:nvPr/>
        </p:nvSpPr>
        <p:spPr>
          <a:xfrm>
            <a:off x="4220233" y="4201505"/>
            <a:ext cx="3056831" cy="369332"/>
          </a:xfrm>
          <a:prstGeom prst="rect">
            <a:avLst/>
          </a:prstGeom>
          <a:noFill/>
        </p:spPr>
        <p:txBody>
          <a:bodyPr wrap="square" rtlCol="0" anchor="ctr" anchorCtr="0">
            <a:spAutoFit/>
          </a:bodyPr>
          <a:lstStyle/>
          <a:p>
            <a:pPr algn="ctr"/>
            <a:r>
              <a:rPr lang="en-GB" sz="900" dirty="0">
                <a:solidFill>
                  <a:schemeClr val="bg1"/>
                </a:solidFill>
              </a:rPr>
              <a:t>Research of EU’s C</a:t>
            </a:r>
            <a:r>
              <a:rPr lang="sl-SI" sz="900" dirty="0">
                <a:solidFill>
                  <a:schemeClr val="bg1"/>
                </a:solidFill>
              </a:rPr>
              <a:t>AP</a:t>
            </a:r>
            <a:r>
              <a:rPr lang="en-GB" sz="900" dirty="0">
                <a:solidFill>
                  <a:schemeClr val="bg1"/>
                </a:solidFill>
              </a:rPr>
              <a:t>: disciplinary boundaries and beyond</a:t>
            </a:r>
            <a:endParaRPr lang="it-IT" sz="900" dirty="0">
              <a:solidFill>
                <a:schemeClr val="bg1"/>
              </a:solidFill>
              <a:latin typeface="Yu Gothic UI Semilight" panose="020B0400000000000000" pitchFamily="34" charset="-128"/>
              <a:ea typeface="Yu Gothic UI Semilight" panose="020B0400000000000000" pitchFamily="34" charset="-128"/>
            </a:endParaRPr>
          </a:p>
        </p:txBody>
      </p:sp>
      <p:sp>
        <p:nvSpPr>
          <p:cNvPr id="10" name="CasellaDiTesto 9">
            <a:extLst>
              <a:ext uri="{FF2B5EF4-FFF2-40B4-BE49-F238E27FC236}">
                <a16:creationId xmlns:a16="http://schemas.microsoft.com/office/drawing/2014/main" xmlns="" id="{C10B1291-99EF-4138-9821-E3228EDAD5AA}"/>
              </a:ext>
            </a:extLst>
          </p:cNvPr>
          <p:cNvSpPr txBox="1"/>
          <p:nvPr/>
        </p:nvSpPr>
        <p:spPr>
          <a:xfrm>
            <a:off x="7508762" y="4172348"/>
            <a:ext cx="260538" cy="415498"/>
          </a:xfrm>
          <a:prstGeom prst="rect">
            <a:avLst/>
          </a:prstGeom>
          <a:noFill/>
        </p:spPr>
        <p:txBody>
          <a:bodyPr wrap="square" rtlCol="0" anchor="ctr" anchorCtr="0">
            <a:spAutoFit/>
          </a:bodyPr>
          <a:lstStyle/>
          <a:p>
            <a:pPr algn="ctr"/>
            <a:r>
              <a:rPr lang="it-IT" sz="1050" b="1" dirty="0">
                <a:solidFill>
                  <a:schemeClr val="bg1"/>
                </a:solidFill>
                <a:latin typeface="Yu Gothic UI Semilight" panose="020B0400000000000000" pitchFamily="34" charset="-128"/>
                <a:ea typeface="Yu Gothic UI Semilight" panose="020B0400000000000000" pitchFamily="34" charset="-128"/>
              </a:rPr>
              <a:t>1</a:t>
            </a:r>
            <a:r>
              <a:rPr lang="sl-SI" sz="1050" b="1" dirty="0">
                <a:solidFill>
                  <a:schemeClr val="bg1"/>
                </a:solidFill>
                <a:latin typeface="Yu Gothic UI Semilight" panose="020B0400000000000000" pitchFamily="34" charset="-128"/>
                <a:ea typeface="Yu Gothic UI Semilight" panose="020B0400000000000000" pitchFamily="34" charset="-128"/>
              </a:rPr>
              <a:t>1</a:t>
            </a:r>
            <a:endParaRPr lang="it-IT" sz="1050" b="1" dirty="0">
              <a:solidFill>
                <a:schemeClr val="bg1"/>
              </a:solidFill>
              <a:latin typeface="Yu Gothic UI Semilight" panose="020B0400000000000000" pitchFamily="34" charset="-128"/>
              <a:ea typeface="Yu Gothic UI Semilight" panose="020B0400000000000000" pitchFamily="34" charset="-128"/>
            </a:endParaRPr>
          </a:p>
        </p:txBody>
      </p:sp>
      <p:sp>
        <p:nvSpPr>
          <p:cNvPr id="11" name="Označba mesta vsebine 10"/>
          <p:cNvSpPr>
            <a:spLocks noGrp="1"/>
          </p:cNvSpPr>
          <p:nvPr>
            <p:ph type="body" idx="1"/>
          </p:nvPr>
        </p:nvSpPr>
        <p:spPr>
          <a:xfrm>
            <a:off x="370650" y="1059582"/>
            <a:ext cx="8665846" cy="3982318"/>
          </a:xfrm>
        </p:spPr>
        <p:txBody>
          <a:bodyPr>
            <a:normAutofit lnSpcReduction="10000"/>
          </a:bodyPr>
          <a:lstStyle/>
          <a:p>
            <a:pPr marL="590550" indent="-457200">
              <a:buFont typeface="+mj-lt"/>
              <a:buAutoNum type="arabicPeriod"/>
            </a:pPr>
            <a:r>
              <a:rPr lang="en-GB" dirty="0"/>
              <a:t>improving </a:t>
            </a:r>
            <a:r>
              <a:rPr lang="en-GB" dirty="0">
                <a:solidFill>
                  <a:srgbClr val="C00000"/>
                </a:solidFill>
              </a:rPr>
              <a:t>evidence bases </a:t>
            </a:r>
            <a:endParaRPr lang="sl-SI" dirty="0" smtClean="0">
              <a:solidFill>
                <a:srgbClr val="C00000"/>
              </a:solidFill>
            </a:endParaRPr>
          </a:p>
          <a:p>
            <a:pPr marL="1009650" lvl="1" indent="-457200"/>
            <a:r>
              <a:rPr lang="sl-SI" dirty="0" smtClean="0"/>
              <a:t>…</a:t>
            </a:r>
            <a:r>
              <a:rPr lang="en-GB" dirty="0" smtClean="0"/>
              <a:t>and </a:t>
            </a:r>
            <a:r>
              <a:rPr lang="en-GB" dirty="0"/>
              <a:t>really using them as </a:t>
            </a:r>
            <a:r>
              <a:rPr lang="en-GB" b="1" dirty="0">
                <a:solidFill>
                  <a:srgbClr val="C00000"/>
                </a:solidFill>
              </a:rPr>
              <a:t>indicators</a:t>
            </a:r>
            <a:r>
              <a:rPr lang="en-GB" dirty="0"/>
              <a:t> of state and of the effects of policy</a:t>
            </a:r>
            <a:r>
              <a:rPr lang="en-GB" dirty="0" smtClean="0"/>
              <a:t>.</a:t>
            </a:r>
            <a:endParaRPr lang="sl-SI" dirty="0" smtClean="0"/>
          </a:p>
          <a:p>
            <a:pPr marL="590550" indent="-457200">
              <a:buFont typeface="+mj-lt"/>
              <a:buAutoNum type="arabicPeriod"/>
            </a:pPr>
            <a:r>
              <a:rPr lang="en-GB" dirty="0"/>
              <a:t>more innovativeness should be allowed in </a:t>
            </a:r>
            <a:r>
              <a:rPr lang="en-GB" dirty="0">
                <a:solidFill>
                  <a:srgbClr val="C00000"/>
                </a:solidFill>
              </a:rPr>
              <a:t>designing </a:t>
            </a:r>
            <a:r>
              <a:rPr lang="en-GB" dirty="0" smtClean="0">
                <a:solidFill>
                  <a:srgbClr val="C00000"/>
                </a:solidFill>
              </a:rPr>
              <a:t>measures</a:t>
            </a:r>
            <a:endParaRPr lang="sl-SI" dirty="0" smtClean="0">
              <a:solidFill>
                <a:srgbClr val="C00000"/>
              </a:solidFill>
            </a:endParaRPr>
          </a:p>
          <a:p>
            <a:pPr marL="1009650" lvl="1" indent="-457200"/>
            <a:r>
              <a:rPr lang="sl-SI" dirty="0" smtClean="0"/>
              <a:t>t</a:t>
            </a:r>
            <a:r>
              <a:rPr lang="en-GB" dirty="0" smtClean="0"/>
              <a:t>he </a:t>
            </a:r>
            <a:r>
              <a:rPr lang="en-GB" dirty="0"/>
              <a:t>current system is restrictive: states can only choose measures and adapt them; some measures are </a:t>
            </a:r>
            <a:r>
              <a:rPr lang="en-GB" dirty="0" smtClean="0"/>
              <a:t>compulsory</a:t>
            </a:r>
            <a:r>
              <a:rPr lang="sl-SI" dirty="0" smtClean="0"/>
              <a:t>…</a:t>
            </a:r>
          </a:p>
          <a:p>
            <a:pPr marL="590550" indent="-457200">
              <a:buFont typeface="+mj-lt"/>
              <a:buAutoNum type="arabicPeriod"/>
            </a:pPr>
            <a:r>
              <a:rPr lang="en-GB" dirty="0"/>
              <a:t>more work with </a:t>
            </a:r>
            <a:r>
              <a:rPr lang="en-GB" dirty="0">
                <a:solidFill>
                  <a:srgbClr val="C00000"/>
                </a:solidFill>
              </a:rPr>
              <a:t>staff</a:t>
            </a:r>
            <a:r>
              <a:rPr lang="en-GB" dirty="0"/>
              <a:t>, institutions and </a:t>
            </a:r>
            <a:r>
              <a:rPr lang="en-GB" dirty="0">
                <a:solidFill>
                  <a:srgbClr val="C00000"/>
                </a:solidFill>
              </a:rPr>
              <a:t>decision-making</a:t>
            </a:r>
            <a:r>
              <a:rPr lang="en-GB" dirty="0"/>
              <a:t> </a:t>
            </a:r>
            <a:r>
              <a:rPr lang="en-GB" dirty="0" smtClean="0"/>
              <a:t>structures</a:t>
            </a:r>
            <a:endParaRPr lang="sl-SI" dirty="0" smtClean="0"/>
          </a:p>
          <a:p>
            <a:pPr marL="1009650" lvl="1" indent="-457200"/>
            <a:r>
              <a:rPr lang="en-GB" dirty="0"/>
              <a:t>trainings, workshops, </a:t>
            </a:r>
            <a:r>
              <a:rPr lang="en-GB" dirty="0" smtClean="0"/>
              <a:t>exchanges</a:t>
            </a:r>
            <a:r>
              <a:rPr lang="sl-SI" dirty="0" smtClean="0"/>
              <a:t>…</a:t>
            </a:r>
          </a:p>
          <a:p>
            <a:pPr marL="1009650" lvl="1" indent="-457200"/>
            <a:r>
              <a:rPr lang="en-GB" dirty="0"/>
              <a:t>special training and certification of planners, evaluators and policy </a:t>
            </a:r>
            <a:r>
              <a:rPr lang="en-GB" dirty="0" smtClean="0"/>
              <a:t>administrators</a:t>
            </a:r>
            <a:endParaRPr lang="sl-SI" dirty="0" smtClean="0"/>
          </a:p>
          <a:p>
            <a:pPr marL="590550" indent="-457200">
              <a:buFont typeface="+mj-lt"/>
              <a:buAutoNum type="arabicPeriod"/>
            </a:pPr>
            <a:r>
              <a:rPr lang="sl-SI" dirty="0" err="1" smtClean="0"/>
              <a:t>improved</a:t>
            </a:r>
            <a:r>
              <a:rPr lang="en-GB" dirty="0" smtClean="0"/>
              <a:t> </a:t>
            </a:r>
            <a:r>
              <a:rPr lang="en-GB" dirty="0"/>
              <a:t>strategic planning at the </a:t>
            </a:r>
            <a:r>
              <a:rPr lang="en-GB" dirty="0">
                <a:solidFill>
                  <a:srgbClr val="C00000"/>
                </a:solidFill>
              </a:rPr>
              <a:t>EU </a:t>
            </a:r>
            <a:r>
              <a:rPr lang="en-GB" dirty="0" smtClean="0">
                <a:solidFill>
                  <a:srgbClr val="C00000"/>
                </a:solidFill>
              </a:rPr>
              <a:t>level</a:t>
            </a:r>
            <a:endParaRPr lang="sl-SI" dirty="0" smtClean="0">
              <a:solidFill>
                <a:srgbClr val="C00000"/>
              </a:solidFill>
            </a:endParaRPr>
          </a:p>
          <a:p>
            <a:pPr marL="1009650" lvl="1" indent="-457200"/>
            <a:r>
              <a:rPr lang="en-GB" dirty="0"/>
              <a:t>highly qualified, professional and cross-disciplinary </a:t>
            </a:r>
            <a:r>
              <a:rPr lang="en-GB" dirty="0" smtClean="0"/>
              <a:t>staff</a:t>
            </a:r>
            <a:endParaRPr lang="sl-SI" dirty="0" smtClean="0"/>
          </a:p>
          <a:p>
            <a:pPr marL="1009650" lvl="1" indent="-457200"/>
            <a:r>
              <a:rPr lang="en-GB" dirty="0"/>
              <a:t>independent assessors from outside official structures as reference?</a:t>
            </a:r>
            <a:endParaRPr lang="sl-SI" dirty="0"/>
          </a:p>
        </p:txBody>
      </p:sp>
      <p:sp>
        <p:nvSpPr>
          <p:cNvPr id="9" name="Naslov 8"/>
          <p:cNvSpPr>
            <a:spLocks noGrp="1"/>
          </p:cNvSpPr>
          <p:nvPr>
            <p:ph type="title"/>
          </p:nvPr>
        </p:nvSpPr>
        <p:spPr/>
        <p:txBody>
          <a:bodyPr/>
          <a:lstStyle/>
          <a:p>
            <a:r>
              <a:rPr lang="sl-SI" dirty="0" smtClean="0"/>
              <a:t>How to </a:t>
            </a:r>
            <a:r>
              <a:rPr lang="sl-SI" dirty="0" err="1" smtClean="0"/>
              <a:t>improve</a:t>
            </a:r>
            <a:r>
              <a:rPr lang="sl-SI" dirty="0" smtClean="0"/>
              <a:t> CAP </a:t>
            </a:r>
            <a:r>
              <a:rPr lang="sl-SI" dirty="0" err="1" smtClean="0"/>
              <a:t>strategy</a:t>
            </a:r>
            <a:r>
              <a:rPr lang="sl-SI" dirty="0" smtClean="0"/>
              <a:t> </a:t>
            </a:r>
            <a:r>
              <a:rPr lang="sl-SI" dirty="0" err="1" smtClean="0"/>
              <a:t>planning</a:t>
            </a:r>
            <a:r>
              <a:rPr lang="sl-SI" dirty="0" smtClean="0"/>
              <a:t>?</a:t>
            </a:r>
            <a:endParaRPr lang="sl-SI" dirty="0"/>
          </a:p>
        </p:txBody>
      </p:sp>
      <p:sp>
        <p:nvSpPr>
          <p:cNvPr id="3" name="Označba mesta številke diapozitiva 2"/>
          <p:cNvSpPr>
            <a:spLocks noGrp="1"/>
          </p:cNvSpPr>
          <p:nvPr>
            <p:ph type="sldNum" sz="quarter" idx="4294967295"/>
          </p:nvPr>
        </p:nvSpPr>
        <p:spPr>
          <a:xfrm>
            <a:off x="7010400" y="4767263"/>
            <a:ext cx="2133600" cy="274637"/>
          </a:xfrm>
          <a:prstGeom prst="rect">
            <a:avLst/>
          </a:prstGeom>
        </p:spPr>
        <p:txBody>
          <a:bodyPr/>
          <a:lstStyle/>
          <a:p>
            <a:pPr algn="r"/>
            <a:fld id="{DAB914FF-E288-4808-BC58-F8ECC7C2D859}" type="slidenum">
              <a:rPr lang="sl-SI" altLang="sl-SI" smtClean="0"/>
              <a:pPr algn="r"/>
              <a:t>20</a:t>
            </a:fld>
            <a:endParaRPr lang="sl-SI" altLang="sl-SI" dirty="0"/>
          </a:p>
        </p:txBody>
      </p:sp>
      <p:sp>
        <p:nvSpPr>
          <p:cNvPr id="13" name="Rectangle 2"/>
          <p:cNvSpPr txBox="1">
            <a:spLocks noChangeArrowheads="1"/>
          </p:cNvSpPr>
          <p:nvPr/>
        </p:nvSpPr>
        <p:spPr>
          <a:xfrm>
            <a:off x="511073" y="-43280"/>
            <a:ext cx="8385000" cy="72870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434343"/>
              </a:buClr>
              <a:buSzPts val="2800"/>
              <a:buFont typeface="Garamond"/>
              <a:buNone/>
              <a:defRPr sz="3600" b="1" i="1" u="none" strike="noStrike" cap="none">
                <a:solidFill>
                  <a:srgbClr val="002060"/>
                </a:solidFill>
                <a:latin typeface="Garamond"/>
                <a:ea typeface="Garamond"/>
                <a:cs typeface="Garamond"/>
                <a:sym typeface="Garamond"/>
              </a:defRPr>
            </a:lvl1pPr>
            <a:lvl2pPr marL="0" marR="0" lvl="1" indent="0" algn="ctr" rtl="0">
              <a:lnSpc>
                <a:spcPct val="100000"/>
              </a:lnSpc>
              <a:spcBef>
                <a:spcPts val="0"/>
              </a:spcBef>
              <a:spcAft>
                <a:spcPts val="0"/>
              </a:spcAft>
              <a:buClr>
                <a:srgbClr val="434343"/>
              </a:buClr>
              <a:buSzPts val="2800"/>
              <a:buFont typeface="Gentium Book Basic"/>
              <a:buNone/>
              <a:defRPr sz="2800" b="0" i="0" u="none" strike="noStrike" cap="none">
                <a:solidFill>
                  <a:srgbClr val="434343"/>
                </a:solidFill>
                <a:latin typeface="Gentium Book Basic"/>
                <a:ea typeface="Gentium Book Basic"/>
                <a:cs typeface="Gentium Book Basic"/>
                <a:sym typeface="Gentium Book Basic"/>
              </a:defRPr>
            </a:lvl2pPr>
            <a:lvl3pPr marL="0" marR="0" lvl="2" indent="0" algn="ctr" rtl="0">
              <a:lnSpc>
                <a:spcPct val="100000"/>
              </a:lnSpc>
              <a:spcBef>
                <a:spcPts val="0"/>
              </a:spcBef>
              <a:spcAft>
                <a:spcPts val="0"/>
              </a:spcAft>
              <a:buClr>
                <a:srgbClr val="434343"/>
              </a:buClr>
              <a:buSzPts val="2800"/>
              <a:buFont typeface="Gentium Book Basic"/>
              <a:buNone/>
              <a:defRPr sz="2800" b="0" i="0" u="none" strike="noStrike" cap="none">
                <a:solidFill>
                  <a:srgbClr val="434343"/>
                </a:solidFill>
                <a:latin typeface="Gentium Book Basic"/>
                <a:ea typeface="Gentium Book Basic"/>
                <a:cs typeface="Gentium Book Basic"/>
                <a:sym typeface="Gentium Book Basic"/>
              </a:defRPr>
            </a:lvl3pPr>
            <a:lvl4pPr marL="0" marR="0" lvl="3" indent="0" algn="ctr" rtl="0">
              <a:lnSpc>
                <a:spcPct val="100000"/>
              </a:lnSpc>
              <a:spcBef>
                <a:spcPts val="0"/>
              </a:spcBef>
              <a:spcAft>
                <a:spcPts val="0"/>
              </a:spcAft>
              <a:buClr>
                <a:srgbClr val="434343"/>
              </a:buClr>
              <a:buSzPts val="2800"/>
              <a:buFont typeface="Gentium Book Basic"/>
              <a:buNone/>
              <a:defRPr sz="2800" b="0" i="0" u="none" strike="noStrike" cap="none">
                <a:solidFill>
                  <a:srgbClr val="434343"/>
                </a:solidFill>
                <a:latin typeface="Gentium Book Basic"/>
                <a:ea typeface="Gentium Book Basic"/>
                <a:cs typeface="Gentium Book Basic"/>
                <a:sym typeface="Gentium Book Basic"/>
              </a:defRPr>
            </a:lvl4pPr>
            <a:lvl5pPr marL="0" marR="0" lvl="4" indent="0" algn="ctr" rtl="0">
              <a:lnSpc>
                <a:spcPct val="100000"/>
              </a:lnSpc>
              <a:spcBef>
                <a:spcPts val="0"/>
              </a:spcBef>
              <a:spcAft>
                <a:spcPts val="0"/>
              </a:spcAft>
              <a:buClr>
                <a:srgbClr val="434343"/>
              </a:buClr>
              <a:buSzPts val="2800"/>
              <a:buFont typeface="Gentium Book Basic"/>
              <a:buNone/>
              <a:defRPr sz="2800" b="0" i="0" u="none" strike="noStrike" cap="none">
                <a:solidFill>
                  <a:srgbClr val="434343"/>
                </a:solidFill>
                <a:latin typeface="Gentium Book Basic"/>
                <a:ea typeface="Gentium Book Basic"/>
                <a:cs typeface="Gentium Book Basic"/>
                <a:sym typeface="Gentium Book Basic"/>
              </a:defRPr>
            </a:lvl5pPr>
            <a:lvl6pPr marL="457200" marR="0" lvl="5" indent="0" algn="ctr" rtl="0">
              <a:lnSpc>
                <a:spcPct val="100000"/>
              </a:lnSpc>
              <a:spcBef>
                <a:spcPts val="0"/>
              </a:spcBef>
              <a:spcAft>
                <a:spcPts val="0"/>
              </a:spcAft>
              <a:buClr>
                <a:srgbClr val="434343"/>
              </a:buClr>
              <a:buSzPts val="2800"/>
              <a:buFont typeface="Gentium Book Basic"/>
              <a:buNone/>
              <a:defRPr sz="2800" b="0" i="0" u="none" strike="noStrike" cap="none">
                <a:solidFill>
                  <a:srgbClr val="434343"/>
                </a:solidFill>
                <a:latin typeface="Gentium Book Basic"/>
                <a:ea typeface="Gentium Book Basic"/>
                <a:cs typeface="Gentium Book Basic"/>
                <a:sym typeface="Gentium Book Basic"/>
              </a:defRPr>
            </a:lvl6pPr>
            <a:lvl7pPr marL="914400" marR="0" lvl="6" indent="0" algn="ctr" rtl="0">
              <a:lnSpc>
                <a:spcPct val="100000"/>
              </a:lnSpc>
              <a:spcBef>
                <a:spcPts val="0"/>
              </a:spcBef>
              <a:spcAft>
                <a:spcPts val="0"/>
              </a:spcAft>
              <a:buClr>
                <a:srgbClr val="434343"/>
              </a:buClr>
              <a:buSzPts val="2800"/>
              <a:buFont typeface="Gentium Book Basic"/>
              <a:buNone/>
              <a:defRPr sz="2800" b="0" i="0" u="none" strike="noStrike" cap="none">
                <a:solidFill>
                  <a:srgbClr val="434343"/>
                </a:solidFill>
                <a:latin typeface="Gentium Book Basic"/>
                <a:ea typeface="Gentium Book Basic"/>
                <a:cs typeface="Gentium Book Basic"/>
                <a:sym typeface="Gentium Book Basic"/>
              </a:defRPr>
            </a:lvl7pPr>
            <a:lvl8pPr marL="1371600" marR="0" lvl="7" indent="0" algn="ctr" rtl="0">
              <a:lnSpc>
                <a:spcPct val="100000"/>
              </a:lnSpc>
              <a:spcBef>
                <a:spcPts val="0"/>
              </a:spcBef>
              <a:spcAft>
                <a:spcPts val="0"/>
              </a:spcAft>
              <a:buClr>
                <a:srgbClr val="434343"/>
              </a:buClr>
              <a:buSzPts val="2800"/>
              <a:buFont typeface="Gentium Book Basic"/>
              <a:buNone/>
              <a:defRPr sz="2800" b="0" i="0" u="none" strike="noStrike" cap="none">
                <a:solidFill>
                  <a:srgbClr val="434343"/>
                </a:solidFill>
                <a:latin typeface="Gentium Book Basic"/>
                <a:ea typeface="Gentium Book Basic"/>
                <a:cs typeface="Gentium Book Basic"/>
                <a:sym typeface="Gentium Book Basic"/>
              </a:defRPr>
            </a:lvl8pPr>
            <a:lvl9pPr marL="1828800" marR="0" lvl="8" indent="0" algn="ctr" rtl="0">
              <a:lnSpc>
                <a:spcPct val="100000"/>
              </a:lnSpc>
              <a:spcBef>
                <a:spcPts val="0"/>
              </a:spcBef>
              <a:spcAft>
                <a:spcPts val="0"/>
              </a:spcAft>
              <a:buClr>
                <a:srgbClr val="434343"/>
              </a:buClr>
              <a:buSzPts val="2800"/>
              <a:buFont typeface="Gentium Book Basic"/>
              <a:buNone/>
              <a:defRPr sz="2800" b="0" i="0" u="none" strike="noStrike" cap="none">
                <a:solidFill>
                  <a:srgbClr val="434343"/>
                </a:solidFill>
                <a:latin typeface="Gentium Book Basic"/>
                <a:ea typeface="Gentium Book Basic"/>
                <a:cs typeface="Gentium Book Basic"/>
                <a:sym typeface="Gentium Book Basic"/>
              </a:defRPr>
            </a:lvl9pPr>
          </a:lstStyle>
          <a:p>
            <a:pPr algn="r"/>
            <a:r>
              <a:rPr lang="sl-SI" sz="1600" dirty="0" smtClean="0">
                <a:solidFill>
                  <a:srgbClr val="D00000"/>
                </a:solidFill>
              </a:rPr>
              <a:t>E.  </a:t>
            </a:r>
            <a:r>
              <a:rPr lang="sl-SI" sz="1600" dirty="0" err="1" smtClean="0">
                <a:solidFill>
                  <a:srgbClr val="D00000"/>
                </a:solidFill>
              </a:rPr>
              <a:t>Recommendations</a:t>
            </a:r>
            <a:endParaRPr lang="en-GB" sz="2400" dirty="0"/>
          </a:p>
        </p:txBody>
      </p:sp>
    </p:spTree>
    <p:extLst>
      <p:ext uri="{BB962C8B-B14F-4D97-AF65-F5344CB8AC3E}">
        <p14:creationId xmlns:p14="http://schemas.microsoft.com/office/powerpoint/2010/main" val="1777675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xmlns="" id="{04AC30A4-6BE1-40C9-97D8-F9774A63E076}"/>
              </a:ext>
            </a:extLst>
          </p:cNvPr>
          <p:cNvSpPr txBox="1"/>
          <p:nvPr/>
        </p:nvSpPr>
        <p:spPr>
          <a:xfrm>
            <a:off x="4220233" y="4201505"/>
            <a:ext cx="3056831" cy="369332"/>
          </a:xfrm>
          <a:prstGeom prst="rect">
            <a:avLst/>
          </a:prstGeom>
          <a:noFill/>
        </p:spPr>
        <p:txBody>
          <a:bodyPr wrap="square" rtlCol="0" anchor="ctr" anchorCtr="0">
            <a:spAutoFit/>
          </a:bodyPr>
          <a:lstStyle/>
          <a:p>
            <a:pPr algn="ctr"/>
            <a:r>
              <a:rPr lang="en-GB" sz="900" dirty="0">
                <a:solidFill>
                  <a:schemeClr val="bg1"/>
                </a:solidFill>
              </a:rPr>
              <a:t>Research of EU’s C</a:t>
            </a:r>
            <a:r>
              <a:rPr lang="sl-SI" sz="900" dirty="0">
                <a:solidFill>
                  <a:schemeClr val="bg1"/>
                </a:solidFill>
              </a:rPr>
              <a:t>AP</a:t>
            </a:r>
            <a:r>
              <a:rPr lang="en-GB" sz="900" dirty="0">
                <a:solidFill>
                  <a:schemeClr val="bg1"/>
                </a:solidFill>
              </a:rPr>
              <a:t>: disciplinary boundaries and beyond</a:t>
            </a:r>
            <a:endParaRPr lang="it-IT" sz="900" dirty="0">
              <a:solidFill>
                <a:schemeClr val="bg1"/>
              </a:solidFill>
              <a:latin typeface="Yu Gothic UI Semilight" panose="020B0400000000000000" pitchFamily="34" charset="-128"/>
              <a:ea typeface="Yu Gothic UI Semilight" panose="020B0400000000000000" pitchFamily="34" charset="-128"/>
            </a:endParaRPr>
          </a:p>
        </p:txBody>
      </p:sp>
      <p:sp>
        <p:nvSpPr>
          <p:cNvPr id="10" name="CasellaDiTesto 9">
            <a:extLst>
              <a:ext uri="{FF2B5EF4-FFF2-40B4-BE49-F238E27FC236}">
                <a16:creationId xmlns:a16="http://schemas.microsoft.com/office/drawing/2014/main" xmlns="" id="{C10B1291-99EF-4138-9821-E3228EDAD5AA}"/>
              </a:ext>
            </a:extLst>
          </p:cNvPr>
          <p:cNvSpPr txBox="1"/>
          <p:nvPr/>
        </p:nvSpPr>
        <p:spPr>
          <a:xfrm>
            <a:off x="7508762" y="4172348"/>
            <a:ext cx="260538" cy="415498"/>
          </a:xfrm>
          <a:prstGeom prst="rect">
            <a:avLst/>
          </a:prstGeom>
          <a:noFill/>
        </p:spPr>
        <p:txBody>
          <a:bodyPr wrap="square" rtlCol="0" anchor="ctr" anchorCtr="0">
            <a:spAutoFit/>
          </a:bodyPr>
          <a:lstStyle/>
          <a:p>
            <a:pPr algn="ctr"/>
            <a:r>
              <a:rPr lang="it-IT" sz="1050" b="1" dirty="0">
                <a:solidFill>
                  <a:schemeClr val="bg1"/>
                </a:solidFill>
                <a:latin typeface="Yu Gothic UI Semilight" panose="020B0400000000000000" pitchFamily="34" charset="-128"/>
                <a:ea typeface="Yu Gothic UI Semilight" panose="020B0400000000000000" pitchFamily="34" charset="-128"/>
              </a:rPr>
              <a:t>1</a:t>
            </a:r>
            <a:r>
              <a:rPr lang="sl-SI" sz="1050" b="1" dirty="0">
                <a:solidFill>
                  <a:schemeClr val="bg1"/>
                </a:solidFill>
                <a:latin typeface="Yu Gothic UI Semilight" panose="020B0400000000000000" pitchFamily="34" charset="-128"/>
                <a:ea typeface="Yu Gothic UI Semilight" panose="020B0400000000000000" pitchFamily="34" charset="-128"/>
              </a:rPr>
              <a:t>1</a:t>
            </a:r>
            <a:endParaRPr lang="it-IT" sz="1050" b="1" dirty="0">
              <a:solidFill>
                <a:schemeClr val="bg1"/>
              </a:solidFill>
              <a:latin typeface="Yu Gothic UI Semilight" panose="020B0400000000000000" pitchFamily="34" charset="-128"/>
              <a:ea typeface="Yu Gothic UI Semilight" panose="020B0400000000000000" pitchFamily="34" charset="-128"/>
            </a:endParaRPr>
          </a:p>
        </p:txBody>
      </p:sp>
      <p:sp>
        <p:nvSpPr>
          <p:cNvPr id="11" name="Označba mesta vsebine 10"/>
          <p:cNvSpPr>
            <a:spLocks noGrp="1"/>
          </p:cNvSpPr>
          <p:nvPr>
            <p:ph type="body" idx="1"/>
          </p:nvPr>
        </p:nvSpPr>
        <p:spPr>
          <a:xfrm>
            <a:off x="370650" y="1059582"/>
            <a:ext cx="8665846" cy="3982318"/>
          </a:xfrm>
        </p:spPr>
        <p:txBody>
          <a:bodyPr>
            <a:normAutofit lnSpcReduction="10000"/>
          </a:bodyPr>
          <a:lstStyle/>
          <a:p>
            <a:pPr marL="590550" indent="-457200">
              <a:buFont typeface="+mj-lt"/>
              <a:buAutoNum type="arabicPeriod" startAt="5"/>
            </a:pPr>
            <a:r>
              <a:rPr lang="en-GB" dirty="0" smtClean="0"/>
              <a:t>Challenges for </a:t>
            </a:r>
            <a:r>
              <a:rPr lang="en-GB" dirty="0" smtClean="0">
                <a:solidFill>
                  <a:srgbClr val="C00000"/>
                </a:solidFill>
              </a:rPr>
              <a:t>research disciplines </a:t>
            </a:r>
            <a:r>
              <a:rPr lang="en-GB" dirty="0" smtClean="0"/>
              <a:t>dealing with CAP</a:t>
            </a:r>
          </a:p>
          <a:p>
            <a:pPr marL="1009650" lvl="1" indent="-457200"/>
            <a:r>
              <a:rPr lang="en-GB" dirty="0" smtClean="0"/>
              <a:t>improving skills and capacities that can support future CAP strategic planning: </a:t>
            </a:r>
          </a:p>
          <a:p>
            <a:pPr marL="1504950" lvl="2" indent="-457200"/>
            <a:r>
              <a:rPr lang="en-GB" dirty="0" smtClean="0"/>
              <a:t>it should be included in </a:t>
            </a:r>
            <a:r>
              <a:rPr lang="en-GB" b="1" dirty="0" smtClean="0">
                <a:solidFill>
                  <a:srgbClr val="C00000"/>
                </a:solidFill>
              </a:rPr>
              <a:t>university education</a:t>
            </a:r>
          </a:p>
          <a:p>
            <a:pPr marL="1504950" lvl="2" indent="-457200"/>
            <a:r>
              <a:rPr lang="en-GB" dirty="0" smtClean="0"/>
              <a:t>specialist </a:t>
            </a:r>
            <a:r>
              <a:rPr lang="en-GB" b="1" dirty="0" smtClean="0">
                <a:solidFill>
                  <a:srgbClr val="C00000"/>
                </a:solidFill>
              </a:rPr>
              <a:t>training</a:t>
            </a:r>
            <a:r>
              <a:rPr lang="en-GB" dirty="0" smtClean="0"/>
              <a:t> should be </a:t>
            </a:r>
            <a:r>
              <a:rPr lang="en-GB" dirty="0"/>
              <a:t>developed </a:t>
            </a:r>
            <a:r>
              <a:rPr lang="en-GB" dirty="0" smtClean="0"/>
              <a:t> </a:t>
            </a:r>
            <a:endParaRPr lang="sl-SI" dirty="0" smtClean="0"/>
          </a:p>
          <a:p>
            <a:pPr marL="1504950" lvl="2" indent="-457200"/>
            <a:r>
              <a:rPr lang="en-GB" dirty="0" smtClean="0"/>
              <a:t>support </a:t>
            </a:r>
            <a:r>
              <a:rPr lang="en-GB" dirty="0"/>
              <a:t>should be offered to </a:t>
            </a:r>
            <a:r>
              <a:rPr lang="en-GB" b="1" dirty="0">
                <a:solidFill>
                  <a:srgbClr val="C00000"/>
                </a:solidFill>
              </a:rPr>
              <a:t>institutions </a:t>
            </a:r>
            <a:r>
              <a:rPr lang="en-GB" dirty="0"/>
              <a:t>at both the national and Union </a:t>
            </a:r>
            <a:r>
              <a:rPr lang="en-GB" dirty="0" smtClean="0"/>
              <a:t>level</a:t>
            </a:r>
            <a:endParaRPr lang="sl-SI" dirty="0" smtClean="0"/>
          </a:p>
          <a:p>
            <a:pPr marL="552450" lvl="1" indent="0">
              <a:buNone/>
            </a:pPr>
            <a:endParaRPr lang="sl-SI" dirty="0" smtClean="0"/>
          </a:p>
          <a:p>
            <a:pPr marL="1009650" lvl="1" indent="-457200"/>
            <a:endParaRPr lang="sl-SI" dirty="0" smtClean="0"/>
          </a:p>
          <a:p>
            <a:pPr marL="552450" lvl="1" indent="0">
              <a:buNone/>
            </a:pPr>
            <a:r>
              <a:rPr lang="sl-SI" dirty="0" err="1" smtClean="0"/>
              <a:t>The</a:t>
            </a:r>
            <a:r>
              <a:rPr lang="sl-SI" dirty="0" smtClean="0"/>
              <a:t> </a:t>
            </a:r>
            <a:r>
              <a:rPr lang="sl-SI" dirty="0" err="1" smtClean="0"/>
              <a:t>text</a:t>
            </a:r>
            <a:r>
              <a:rPr lang="sl-SI" dirty="0" smtClean="0"/>
              <a:t> </a:t>
            </a:r>
            <a:r>
              <a:rPr lang="sl-SI" dirty="0" err="1" smtClean="0"/>
              <a:t>following</a:t>
            </a:r>
            <a:r>
              <a:rPr lang="sl-SI" dirty="0" smtClean="0"/>
              <a:t> </a:t>
            </a:r>
            <a:r>
              <a:rPr lang="sl-SI" dirty="0" err="1" smtClean="0"/>
              <a:t>the</a:t>
            </a:r>
            <a:r>
              <a:rPr lang="sl-SI" dirty="0" smtClean="0"/>
              <a:t> </a:t>
            </a:r>
            <a:r>
              <a:rPr lang="sl-SI" dirty="0" err="1" smtClean="0"/>
              <a:t>presentation</a:t>
            </a:r>
            <a:r>
              <a:rPr lang="sl-SI" dirty="0" smtClean="0"/>
              <a:t>:</a:t>
            </a:r>
            <a:endParaRPr lang="sl-SI" dirty="0"/>
          </a:p>
          <a:p>
            <a:pPr marL="552450" lvl="1" indent="0">
              <a:buNone/>
            </a:pPr>
            <a:r>
              <a:rPr lang="sl-SI" dirty="0" smtClean="0">
                <a:hlinkClick r:id="rId3"/>
              </a:rPr>
              <a:t>www.capreform.eu</a:t>
            </a:r>
            <a:endParaRPr lang="sl-SI" dirty="0" smtClean="0"/>
          </a:p>
          <a:p>
            <a:pPr marL="590550" indent="-457200"/>
            <a:endParaRPr lang="sl-SI" dirty="0" smtClean="0"/>
          </a:p>
          <a:p>
            <a:pPr marL="590550" indent="-457200"/>
            <a:r>
              <a:rPr lang="en-GB" dirty="0" smtClean="0"/>
              <a:t>Thank you for your attention!</a:t>
            </a:r>
          </a:p>
          <a:p>
            <a:pPr marL="1009650" lvl="1" indent="-457200"/>
            <a:endParaRPr lang="sl-SI" dirty="0"/>
          </a:p>
        </p:txBody>
      </p:sp>
      <p:sp>
        <p:nvSpPr>
          <p:cNvPr id="9" name="Naslov 8"/>
          <p:cNvSpPr>
            <a:spLocks noGrp="1"/>
          </p:cNvSpPr>
          <p:nvPr>
            <p:ph type="title"/>
          </p:nvPr>
        </p:nvSpPr>
        <p:spPr/>
        <p:txBody>
          <a:bodyPr/>
          <a:lstStyle/>
          <a:p>
            <a:r>
              <a:rPr lang="sl-SI" dirty="0" smtClean="0"/>
              <a:t>How to </a:t>
            </a:r>
            <a:r>
              <a:rPr lang="sl-SI" dirty="0" err="1" smtClean="0"/>
              <a:t>improve</a:t>
            </a:r>
            <a:r>
              <a:rPr lang="sl-SI" dirty="0" smtClean="0"/>
              <a:t> CAP </a:t>
            </a:r>
            <a:r>
              <a:rPr lang="sl-SI" dirty="0" err="1" smtClean="0"/>
              <a:t>strategy</a:t>
            </a:r>
            <a:r>
              <a:rPr lang="sl-SI" dirty="0" smtClean="0"/>
              <a:t> </a:t>
            </a:r>
            <a:r>
              <a:rPr lang="sl-SI" dirty="0" err="1" smtClean="0"/>
              <a:t>planning</a:t>
            </a:r>
            <a:r>
              <a:rPr lang="sl-SI" dirty="0" smtClean="0"/>
              <a:t>?</a:t>
            </a:r>
            <a:endParaRPr lang="sl-SI" dirty="0"/>
          </a:p>
        </p:txBody>
      </p:sp>
      <p:sp>
        <p:nvSpPr>
          <p:cNvPr id="3" name="Označba mesta številke diapozitiva 2"/>
          <p:cNvSpPr>
            <a:spLocks noGrp="1"/>
          </p:cNvSpPr>
          <p:nvPr>
            <p:ph type="sldNum" sz="quarter" idx="4294967295"/>
          </p:nvPr>
        </p:nvSpPr>
        <p:spPr>
          <a:xfrm>
            <a:off x="7010400" y="4767263"/>
            <a:ext cx="2133600" cy="274637"/>
          </a:xfrm>
          <a:prstGeom prst="rect">
            <a:avLst/>
          </a:prstGeom>
        </p:spPr>
        <p:txBody>
          <a:bodyPr/>
          <a:lstStyle/>
          <a:p>
            <a:pPr algn="r"/>
            <a:fld id="{DAB914FF-E288-4808-BC58-F8ECC7C2D859}" type="slidenum">
              <a:rPr lang="sl-SI" altLang="sl-SI" smtClean="0"/>
              <a:pPr algn="r"/>
              <a:t>21</a:t>
            </a:fld>
            <a:endParaRPr lang="sl-SI" altLang="sl-SI" dirty="0"/>
          </a:p>
        </p:txBody>
      </p:sp>
      <p:sp>
        <p:nvSpPr>
          <p:cNvPr id="13" name="Rectangle 2"/>
          <p:cNvSpPr txBox="1">
            <a:spLocks noChangeArrowheads="1"/>
          </p:cNvSpPr>
          <p:nvPr/>
        </p:nvSpPr>
        <p:spPr>
          <a:xfrm>
            <a:off x="511073" y="-43280"/>
            <a:ext cx="8385000" cy="72870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434343"/>
              </a:buClr>
              <a:buSzPts val="2800"/>
              <a:buFont typeface="Garamond"/>
              <a:buNone/>
              <a:defRPr sz="3600" b="1" i="1" u="none" strike="noStrike" cap="none">
                <a:solidFill>
                  <a:srgbClr val="002060"/>
                </a:solidFill>
                <a:latin typeface="Garamond"/>
                <a:ea typeface="Garamond"/>
                <a:cs typeface="Garamond"/>
                <a:sym typeface="Garamond"/>
              </a:defRPr>
            </a:lvl1pPr>
            <a:lvl2pPr marL="0" marR="0" lvl="1" indent="0" algn="ctr" rtl="0">
              <a:lnSpc>
                <a:spcPct val="100000"/>
              </a:lnSpc>
              <a:spcBef>
                <a:spcPts val="0"/>
              </a:spcBef>
              <a:spcAft>
                <a:spcPts val="0"/>
              </a:spcAft>
              <a:buClr>
                <a:srgbClr val="434343"/>
              </a:buClr>
              <a:buSzPts val="2800"/>
              <a:buFont typeface="Gentium Book Basic"/>
              <a:buNone/>
              <a:defRPr sz="2800" b="0" i="0" u="none" strike="noStrike" cap="none">
                <a:solidFill>
                  <a:srgbClr val="434343"/>
                </a:solidFill>
                <a:latin typeface="Gentium Book Basic"/>
                <a:ea typeface="Gentium Book Basic"/>
                <a:cs typeface="Gentium Book Basic"/>
                <a:sym typeface="Gentium Book Basic"/>
              </a:defRPr>
            </a:lvl2pPr>
            <a:lvl3pPr marL="0" marR="0" lvl="2" indent="0" algn="ctr" rtl="0">
              <a:lnSpc>
                <a:spcPct val="100000"/>
              </a:lnSpc>
              <a:spcBef>
                <a:spcPts val="0"/>
              </a:spcBef>
              <a:spcAft>
                <a:spcPts val="0"/>
              </a:spcAft>
              <a:buClr>
                <a:srgbClr val="434343"/>
              </a:buClr>
              <a:buSzPts val="2800"/>
              <a:buFont typeface="Gentium Book Basic"/>
              <a:buNone/>
              <a:defRPr sz="2800" b="0" i="0" u="none" strike="noStrike" cap="none">
                <a:solidFill>
                  <a:srgbClr val="434343"/>
                </a:solidFill>
                <a:latin typeface="Gentium Book Basic"/>
                <a:ea typeface="Gentium Book Basic"/>
                <a:cs typeface="Gentium Book Basic"/>
                <a:sym typeface="Gentium Book Basic"/>
              </a:defRPr>
            </a:lvl3pPr>
            <a:lvl4pPr marL="0" marR="0" lvl="3" indent="0" algn="ctr" rtl="0">
              <a:lnSpc>
                <a:spcPct val="100000"/>
              </a:lnSpc>
              <a:spcBef>
                <a:spcPts val="0"/>
              </a:spcBef>
              <a:spcAft>
                <a:spcPts val="0"/>
              </a:spcAft>
              <a:buClr>
                <a:srgbClr val="434343"/>
              </a:buClr>
              <a:buSzPts val="2800"/>
              <a:buFont typeface="Gentium Book Basic"/>
              <a:buNone/>
              <a:defRPr sz="2800" b="0" i="0" u="none" strike="noStrike" cap="none">
                <a:solidFill>
                  <a:srgbClr val="434343"/>
                </a:solidFill>
                <a:latin typeface="Gentium Book Basic"/>
                <a:ea typeface="Gentium Book Basic"/>
                <a:cs typeface="Gentium Book Basic"/>
                <a:sym typeface="Gentium Book Basic"/>
              </a:defRPr>
            </a:lvl4pPr>
            <a:lvl5pPr marL="0" marR="0" lvl="4" indent="0" algn="ctr" rtl="0">
              <a:lnSpc>
                <a:spcPct val="100000"/>
              </a:lnSpc>
              <a:spcBef>
                <a:spcPts val="0"/>
              </a:spcBef>
              <a:spcAft>
                <a:spcPts val="0"/>
              </a:spcAft>
              <a:buClr>
                <a:srgbClr val="434343"/>
              </a:buClr>
              <a:buSzPts val="2800"/>
              <a:buFont typeface="Gentium Book Basic"/>
              <a:buNone/>
              <a:defRPr sz="2800" b="0" i="0" u="none" strike="noStrike" cap="none">
                <a:solidFill>
                  <a:srgbClr val="434343"/>
                </a:solidFill>
                <a:latin typeface="Gentium Book Basic"/>
                <a:ea typeface="Gentium Book Basic"/>
                <a:cs typeface="Gentium Book Basic"/>
                <a:sym typeface="Gentium Book Basic"/>
              </a:defRPr>
            </a:lvl5pPr>
            <a:lvl6pPr marL="457200" marR="0" lvl="5" indent="0" algn="ctr" rtl="0">
              <a:lnSpc>
                <a:spcPct val="100000"/>
              </a:lnSpc>
              <a:spcBef>
                <a:spcPts val="0"/>
              </a:spcBef>
              <a:spcAft>
                <a:spcPts val="0"/>
              </a:spcAft>
              <a:buClr>
                <a:srgbClr val="434343"/>
              </a:buClr>
              <a:buSzPts val="2800"/>
              <a:buFont typeface="Gentium Book Basic"/>
              <a:buNone/>
              <a:defRPr sz="2800" b="0" i="0" u="none" strike="noStrike" cap="none">
                <a:solidFill>
                  <a:srgbClr val="434343"/>
                </a:solidFill>
                <a:latin typeface="Gentium Book Basic"/>
                <a:ea typeface="Gentium Book Basic"/>
                <a:cs typeface="Gentium Book Basic"/>
                <a:sym typeface="Gentium Book Basic"/>
              </a:defRPr>
            </a:lvl6pPr>
            <a:lvl7pPr marL="914400" marR="0" lvl="6" indent="0" algn="ctr" rtl="0">
              <a:lnSpc>
                <a:spcPct val="100000"/>
              </a:lnSpc>
              <a:spcBef>
                <a:spcPts val="0"/>
              </a:spcBef>
              <a:spcAft>
                <a:spcPts val="0"/>
              </a:spcAft>
              <a:buClr>
                <a:srgbClr val="434343"/>
              </a:buClr>
              <a:buSzPts val="2800"/>
              <a:buFont typeface="Gentium Book Basic"/>
              <a:buNone/>
              <a:defRPr sz="2800" b="0" i="0" u="none" strike="noStrike" cap="none">
                <a:solidFill>
                  <a:srgbClr val="434343"/>
                </a:solidFill>
                <a:latin typeface="Gentium Book Basic"/>
                <a:ea typeface="Gentium Book Basic"/>
                <a:cs typeface="Gentium Book Basic"/>
                <a:sym typeface="Gentium Book Basic"/>
              </a:defRPr>
            </a:lvl7pPr>
            <a:lvl8pPr marL="1371600" marR="0" lvl="7" indent="0" algn="ctr" rtl="0">
              <a:lnSpc>
                <a:spcPct val="100000"/>
              </a:lnSpc>
              <a:spcBef>
                <a:spcPts val="0"/>
              </a:spcBef>
              <a:spcAft>
                <a:spcPts val="0"/>
              </a:spcAft>
              <a:buClr>
                <a:srgbClr val="434343"/>
              </a:buClr>
              <a:buSzPts val="2800"/>
              <a:buFont typeface="Gentium Book Basic"/>
              <a:buNone/>
              <a:defRPr sz="2800" b="0" i="0" u="none" strike="noStrike" cap="none">
                <a:solidFill>
                  <a:srgbClr val="434343"/>
                </a:solidFill>
                <a:latin typeface="Gentium Book Basic"/>
                <a:ea typeface="Gentium Book Basic"/>
                <a:cs typeface="Gentium Book Basic"/>
                <a:sym typeface="Gentium Book Basic"/>
              </a:defRPr>
            </a:lvl8pPr>
            <a:lvl9pPr marL="1828800" marR="0" lvl="8" indent="0" algn="ctr" rtl="0">
              <a:lnSpc>
                <a:spcPct val="100000"/>
              </a:lnSpc>
              <a:spcBef>
                <a:spcPts val="0"/>
              </a:spcBef>
              <a:spcAft>
                <a:spcPts val="0"/>
              </a:spcAft>
              <a:buClr>
                <a:srgbClr val="434343"/>
              </a:buClr>
              <a:buSzPts val="2800"/>
              <a:buFont typeface="Gentium Book Basic"/>
              <a:buNone/>
              <a:defRPr sz="2800" b="0" i="0" u="none" strike="noStrike" cap="none">
                <a:solidFill>
                  <a:srgbClr val="434343"/>
                </a:solidFill>
                <a:latin typeface="Gentium Book Basic"/>
                <a:ea typeface="Gentium Book Basic"/>
                <a:cs typeface="Gentium Book Basic"/>
                <a:sym typeface="Gentium Book Basic"/>
              </a:defRPr>
            </a:lvl9pPr>
          </a:lstStyle>
          <a:p>
            <a:pPr algn="r"/>
            <a:r>
              <a:rPr lang="sl-SI" sz="1600" dirty="0" smtClean="0">
                <a:solidFill>
                  <a:srgbClr val="D00000"/>
                </a:solidFill>
              </a:rPr>
              <a:t>E.  </a:t>
            </a:r>
            <a:r>
              <a:rPr lang="en-GB" sz="1600" dirty="0" smtClean="0">
                <a:solidFill>
                  <a:srgbClr val="D00000"/>
                </a:solidFill>
              </a:rPr>
              <a:t>Recommendations</a:t>
            </a:r>
            <a:endParaRPr lang="en-GB" sz="2400" dirty="0"/>
          </a:p>
        </p:txBody>
      </p:sp>
      <p:pic>
        <p:nvPicPr>
          <p:cNvPr id="2" name="Slika 1"/>
          <p:cNvPicPr>
            <a:picLocks noChangeAspect="1"/>
          </p:cNvPicPr>
          <p:nvPr/>
        </p:nvPicPr>
        <p:blipFill>
          <a:blip r:embed="rId4"/>
          <a:stretch>
            <a:fillRect/>
          </a:stretch>
        </p:blipFill>
        <p:spPr>
          <a:xfrm>
            <a:off x="5580112" y="3003798"/>
            <a:ext cx="2736304" cy="2008447"/>
          </a:xfrm>
          <a:prstGeom prst="rect">
            <a:avLst/>
          </a:prstGeom>
        </p:spPr>
      </p:pic>
    </p:spTree>
    <p:extLst>
      <p:ext uri="{BB962C8B-B14F-4D97-AF65-F5344CB8AC3E}">
        <p14:creationId xmlns:p14="http://schemas.microsoft.com/office/powerpoint/2010/main" val="25956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4088" y="2643758"/>
            <a:ext cx="3779509" cy="2520280"/>
          </a:xfrm>
          <a:prstGeom prst="rect">
            <a:avLst/>
          </a:prstGeom>
        </p:spPr>
      </p:pic>
      <p:sp>
        <p:nvSpPr>
          <p:cNvPr id="10" name="CasellaDiTesto 9">
            <a:extLst>
              <a:ext uri="{FF2B5EF4-FFF2-40B4-BE49-F238E27FC236}">
                <a16:creationId xmlns:a16="http://schemas.microsoft.com/office/drawing/2014/main" xmlns="" id="{C10B1291-99EF-4138-9821-E3228EDAD5AA}"/>
              </a:ext>
            </a:extLst>
          </p:cNvPr>
          <p:cNvSpPr txBox="1"/>
          <p:nvPr/>
        </p:nvSpPr>
        <p:spPr>
          <a:xfrm>
            <a:off x="7508762" y="4172348"/>
            <a:ext cx="260538" cy="415498"/>
          </a:xfrm>
          <a:prstGeom prst="rect">
            <a:avLst/>
          </a:prstGeom>
          <a:noFill/>
        </p:spPr>
        <p:txBody>
          <a:bodyPr wrap="square" rtlCol="0" anchor="ctr" anchorCtr="0">
            <a:spAutoFit/>
          </a:bodyPr>
          <a:lstStyle/>
          <a:p>
            <a:pPr algn="ctr"/>
            <a:r>
              <a:rPr lang="it-IT" sz="1050" b="1" dirty="0">
                <a:solidFill>
                  <a:schemeClr val="bg1"/>
                </a:solidFill>
                <a:latin typeface="Yu Gothic UI Semilight" panose="020B0400000000000000" pitchFamily="34" charset="-128"/>
                <a:ea typeface="Yu Gothic UI Semilight" panose="020B0400000000000000" pitchFamily="34" charset="-128"/>
              </a:rPr>
              <a:t>1</a:t>
            </a:r>
            <a:r>
              <a:rPr lang="sl-SI" sz="1050" b="1" dirty="0">
                <a:solidFill>
                  <a:schemeClr val="bg1"/>
                </a:solidFill>
                <a:latin typeface="Yu Gothic UI Semilight" panose="020B0400000000000000" pitchFamily="34" charset="-128"/>
                <a:ea typeface="Yu Gothic UI Semilight" panose="020B0400000000000000" pitchFamily="34" charset="-128"/>
              </a:rPr>
              <a:t>1</a:t>
            </a:r>
            <a:endParaRPr lang="it-IT" sz="1050" b="1" dirty="0">
              <a:solidFill>
                <a:schemeClr val="bg1"/>
              </a:solidFill>
              <a:latin typeface="Yu Gothic UI Semilight" panose="020B0400000000000000" pitchFamily="34" charset="-128"/>
              <a:ea typeface="Yu Gothic UI Semilight" panose="020B0400000000000000" pitchFamily="34" charset="-128"/>
            </a:endParaRPr>
          </a:p>
        </p:txBody>
      </p:sp>
      <p:sp>
        <p:nvSpPr>
          <p:cNvPr id="11" name="Označba mesta vsebine 10"/>
          <p:cNvSpPr>
            <a:spLocks noGrp="1"/>
          </p:cNvSpPr>
          <p:nvPr>
            <p:ph type="body" idx="1"/>
          </p:nvPr>
        </p:nvSpPr>
        <p:spPr>
          <a:xfrm>
            <a:off x="370650" y="1109712"/>
            <a:ext cx="8665846" cy="3982318"/>
          </a:xfrm>
        </p:spPr>
        <p:txBody>
          <a:bodyPr>
            <a:normAutofit/>
          </a:bodyPr>
          <a:lstStyle/>
          <a:p>
            <a:r>
              <a:rPr lang="en-GB" dirty="0" smtClean="0"/>
              <a:t>societally </a:t>
            </a:r>
            <a:r>
              <a:rPr lang="en-GB" dirty="0"/>
              <a:t>identified and recognised </a:t>
            </a:r>
            <a:r>
              <a:rPr lang="en-GB" dirty="0">
                <a:solidFill>
                  <a:srgbClr val="C00000"/>
                </a:solidFill>
              </a:rPr>
              <a:t>needs </a:t>
            </a:r>
            <a:r>
              <a:rPr lang="en-GB" dirty="0"/>
              <a:t>for </a:t>
            </a:r>
            <a:r>
              <a:rPr lang="en-GB" dirty="0" smtClean="0"/>
              <a:t>intervention </a:t>
            </a:r>
            <a:endParaRPr lang="sl-SI" dirty="0" smtClean="0"/>
          </a:p>
          <a:p>
            <a:r>
              <a:rPr lang="en-GB" dirty="0"/>
              <a:t>deriving </a:t>
            </a:r>
            <a:r>
              <a:rPr lang="en-GB" dirty="0">
                <a:solidFill>
                  <a:srgbClr val="C00000"/>
                </a:solidFill>
              </a:rPr>
              <a:t>objectives</a:t>
            </a:r>
            <a:r>
              <a:rPr lang="en-GB" dirty="0"/>
              <a:t> and </a:t>
            </a:r>
            <a:r>
              <a:rPr lang="en-GB" dirty="0">
                <a:solidFill>
                  <a:srgbClr val="C00000"/>
                </a:solidFill>
              </a:rPr>
              <a:t>indicators</a:t>
            </a:r>
            <a:r>
              <a:rPr lang="en-GB" dirty="0"/>
              <a:t> </a:t>
            </a:r>
            <a:endParaRPr lang="sl-SI" dirty="0" smtClean="0"/>
          </a:p>
          <a:p>
            <a:r>
              <a:rPr lang="en-GB" dirty="0" smtClean="0"/>
              <a:t>selecting </a:t>
            </a:r>
            <a:r>
              <a:rPr lang="en-GB" dirty="0"/>
              <a:t>the best available </a:t>
            </a:r>
            <a:r>
              <a:rPr lang="en-GB" dirty="0">
                <a:solidFill>
                  <a:srgbClr val="C00000"/>
                </a:solidFill>
              </a:rPr>
              <a:t>measures</a:t>
            </a:r>
            <a:r>
              <a:rPr lang="en-GB" dirty="0"/>
              <a:t> </a:t>
            </a:r>
            <a:endParaRPr lang="sl-SI" dirty="0" smtClean="0"/>
          </a:p>
          <a:p>
            <a:pPr lvl="1"/>
            <a:r>
              <a:rPr lang="sl-SI" dirty="0" smtClean="0"/>
              <a:t>… </a:t>
            </a:r>
            <a:r>
              <a:rPr lang="en-GB" dirty="0" smtClean="0"/>
              <a:t>that </a:t>
            </a:r>
            <a:r>
              <a:rPr lang="en-GB" dirty="0"/>
              <a:t>can effectively contribute towards reaching the set </a:t>
            </a:r>
            <a:r>
              <a:rPr lang="en-GB" dirty="0" smtClean="0"/>
              <a:t>targets</a:t>
            </a:r>
            <a:endParaRPr lang="sl-SI" dirty="0" smtClean="0"/>
          </a:p>
          <a:p>
            <a:pPr lvl="1"/>
            <a:r>
              <a:rPr lang="en-GB" dirty="0" smtClean="0"/>
              <a:t>If </a:t>
            </a:r>
            <a:r>
              <a:rPr lang="en-GB" dirty="0"/>
              <a:t>effects are </a:t>
            </a:r>
            <a:r>
              <a:rPr lang="en-GB" dirty="0" smtClean="0"/>
              <a:t>insufficient, </a:t>
            </a:r>
            <a:endParaRPr lang="sl-SI" dirty="0" smtClean="0"/>
          </a:p>
          <a:p>
            <a:pPr lvl="1"/>
            <a:r>
              <a:rPr lang="sl-SI" dirty="0" smtClean="0"/>
              <a:t>… </a:t>
            </a:r>
            <a:r>
              <a:rPr lang="en-GB" dirty="0" smtClean="0"/>
              <a:t>measures </a:t>
            </a:r>
            <a:r>
              <a:rPr lang="en-GB" dirty="0"/>
              <a:t>should be accordingly modified</a:t>
            </a:r>
            <a:endParaRPr lang="en-US" dirty="0"/>
          </a:p>
        </p:txBody>
      </p:sp>
      <p:sp>
        <p:nvSpPr>
          <p:cNvPr id="9" name="Naslov 8"/>
          <p:cNvSpPr>
            <a:spLocks noGrp="1"/>
          </p:cNvSpPr>
          <p:nvPr>
            <p:ph type="title"/>
          </p:nvPr>
        </p:nvSpPr>
        <p:spPr>
          <a:xfrm>
            <a:off x="370650" y="114858"/>
            <a:ext cx="8385000" cy="728700"/>
          </a:xfrm>
        </p:spPr>
        <p:txBody>
          <a:bodyPr/>
          <a:lstStyle/>
          <a:p>
            <a:r>
              <a:rPr lang="sl-SI" sz="2400" dirty="0" smtClean="0">
                <a:solidFill>
                  <a:schemeClr val="bg1">
                    <a:lumMod val="65000"/>
                  </a:schemeClr>
                </a:solidFill>
              </a:rPr>
              <a:t>CAP </a:t>
            </a:r>
            <a:r>
              <a:rPr lang="sl-SI" sz="2400" dirty="0" err="1" smtClean="0">
                <a:solidFill>
                  <a:schemeClr val="bg1">
                    <a:lumMod val="65000"/>
                  </a:schemeClr>
                </a:solidFill>
              </a:rPr>
              <a:t>Strategic</a:t>
            </a:r>
            <a:r>
              <a:rPr lang="sl-SI" sz="2400" dirty="0" smtClean="0">
                <a:solidFill>
                  <a:schemeClr val="bg1">
                    <a:lumMod val="65000"/>
                  </a:schemeClr>
                </a:solidFill>
              </a:rPr>
              <a:t> plan – </a:t>
            </a:r>
            <a:r>
              <a:rPr lang="sl-SI" sz="1600" b="0" i="0" dirty="0" err="1">
                <a:solidFill>
                  <a:schemeClr val="bg1">
                    <a:lumMod val="65000"/>
                  </a:schemeClr>
                </a:solidFill>
              </a:rPr>
              <a:t>Regulation</a:t>
            </a:r>
            <a:r>
              <a:rPr lang="sl-SI" sz="1600" b="0" i="0" dirty="0">
                <a:solidFill>
                  <a:schemeClr val="bg1">
                    <a:lumMod val="65000"/>
                  </a:schemeClr>
                </a:solidFill>
              </a:rPr>
              <a:t> COM (2018) 392</a:t>
            </a:r>
            <a:r>
              <a:rPr lang="sl-SI" sz="2400" dirty="0" smtClean="0">
                <a:solidFill>
                  <a:schemeClr val="bg1">
                    <a:lumMod val="65000"/>
                  </a:schemeClr>
                </a:solidFill>
              </a:rPr>
              <a:t> </a:t>
            </a:r>
            <a:r>
              <a:rPr lang="sl-SI" sz="2000" dirty="0" smtClean="0">
                <a:solidFill>
                  <a:schemeClr val="bg1">
                    <a:lumMod val="65000"/>
                  </a:schemeClr>
                </a:solidFill>
              </a:rPr>
              <a:t/>
            </a:r>
            <a:br>
              <a:rPr lang="sl-SI" sz="2000" dirty="0" smtClean="0">
                <a:solidFill>
                  <a:schemeClr val="bg1">
                    <a:lumMod val="65000"/>
                  </a:schemeClr>
                </a:solidFill>
              </a:rPr>
            </a:br>
            <a:r>
              <a:rPr lang="en-GB" sz="2800" dirty="0" smtClean="0"/>
              <a:t>rigorous </a:t>
            </a:r>
            <a:r>
              <a:rPr lang="en-GB" sz="2800" dirty="0"/>
              <a:t>application of the policy cycle concept </a:t>
            </a:r>
            <a:endParaRPr lang="it-IT" sz="2800" dirty="0"/>
          </a:p>
        </p:txBody>
      </p:sp>
      <p:sp>
        <p:nvSpPr>
          <p:cNvPr id="3" name="Označba mesta številke diapozitiva 2"/>
          <p:cNvSpPr>
            <a:spLocks noGrp="1"/>
          </p:cNvSpPr>
          <p:nvPr>
            <p:ph type="sldNum" sz="quarter" idx="4294967295"/>
          </p:nvPr>
        </p:nvSpPr>
        <p:spPr>
          <a:xfrm>
            <a:off x="7010400" y="4767263"/>
            <a:ext cx="2133600" cy="274637"/>
          </a:xfrm>
          <a:prstGeom prst="rect">
            <a:avLst/>
          </a:prstGeom>
        </p:spPr>
        <p:txBody>
          <a:bodyPr/>
          <a:lstStyle/>
          <a:p>
            <a:pPr algn="r"/>
            <a:fld id="{DAB914FF-E288-4808-BC58-F8ECC7C2D859}" type="slidenum">
              <a:rPr lang="sl-SI" altLang="sl-SI" smtClean="0"/>
              <a:pPr algn="r"/>
              <a:t>3</a:t>
            </a:fld>
            <a:endParaRPr lang="sl-SI" altLang="sl-SI" dirty="0"/>
          </a:p>
        </p:txBody>
      </p:sp>
      <p:sp>
        <p:nvSpPr>
          <p:cNvPr id="13" name="Rectangle 2"/>
          <p:cNvSpPr txBox="1">
            <a:spLocks noChangeArrowheads="1"/>
          </p:cNvSpPr>
          <p:nvPr/>
        </p:nvSpPr>
        <p:spPr>
          <a:xfrm>
            <a:off x="523050" y="-92546"/>
            <a:ext cx="8385000" cy="72870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434343"/>
              </a:buClr>
              <a:buSzPts val="2800"/>
              <a:buFont typeface="Garamond"/>
              <a:buNone/>
              <a:defRPr sz="3600" b="1" i="1" u="none" strike="noStrike" cap="none">
                <a:solidFill>
                  <a:srgbClr val="002060"/>
                </a:solidFill>
                <a:latin typeface="Garamond"/>
                <a:ea typeface="Garamond"/>
                <a:cs typeface="Garamond"/>
                <a:sym typeface="Garamond"/>
              </a:defRPr>
            </a:lvl1pPr>
            <a:lvl2pPr marL="0" marR="0" lvl="1" indent="0" algn="ctr" rtl="0">
              <a:lnSpc>
                <a:spcPct val="100000"/>
              </a:lnSpc>
              <a:spcBef>
                <a:spcPts val="0"/>
              </a:spcBef>
              <a:spcAft>
                <a:spcPts val="0"/>
              </a:spcAft>
              <a:buClr>
                <a:srgbClr val="434343"/>
              </a:buClr>
              <a:buSzPts val="2800"/>
              <a:buFont typeface="Gentium Book Basic"/>
              <a:buNone/>
              <a:defRPr sz="2800" b="0" i="0" u="none" strike="noStrike" cap="none">
                <a:solidFill>
                  <a:srgbClr val="434343"/>
                </a:solidFill>
                <a:latin typeface="Gentium Book Basic"/>
                <a:ea typeface="Gentium Book Basic"/>
                <a:cs typeface="Gentium Book Basic"/>
                <a:sym typeface="Gentium Book Basic"/>
              </a:defRPr>
            </a:lvl2pPr>
            <a:lvl3pPr marL="0" marR="0" lvl="2" indent="0" algn="ctr" rtl="0">
              <a:lnSpc>
                <a:spcPct val="100000"/>
              </a:lnSpc>
              <a:spcBef>
                <a:spcPts val="0"/>
              </a:spcBef>
              <a:spcAft>
                <a:spcPts val="0"/>
              </a:spcAft>
              <a:buClr>
                <a:srgbClr val="434343"/>
              </a:buClr>
              <a:buSzPts val="2800"/>
              <a:buFont typeface="Gentium Book Basic"/>
              <a:buNone/>
              <a:defRPr sz="2800" b="0" i="0" u="none" strike="noStrike" cap="none">
                <a:solidFill>
                  <a:srgbClr val="434343"/>
                </a:solidFill>
                <a:latin typeface="Gentium Book Basic"/>
                <a:ea typeface="Gentium Book Basic"/>
                <a:cs typeface="Gentium Book Basic"/>
                <a:sym typeface="Gentium Book Basic"/>
              </a:defRPr>
            </a:lvl3pPr>
            <a:lvl4pPr marL="0" marR="0" lvl="3" indent="0" algn="ctr" rtl="0">
              <a:lnSpc>
                <a:spcPct val="100000"/>
              </a:lnSpc>
              <a:spcBef>
                <a:spcPts val="0"/>
              </a:spcBef>
              <a:spcAft>
                <a:spcPts val="0"/>
              </a:spcAft>
              <a:buClr>
                <a:srgbClr val="434343"/>
              </a:buClr>
              <a:buSzPts val="2800"/>
              <a:buFont typeface="Gentium Book Basic"/>
              <a:buNone/>
              <a:defRPr sz="2800" b="0" i="0" u="none" strike="noStrike" cap="none">
                <a:solidFill>
                  <a:srgbClr val="434343"/>
                </a:solidFill>
                <a:latin typeface="Gentium Book Basic"/>
                <a:ea typeface="Gentium Book Basic"/>
                <a:cs typeface="Gentium Book Basic"/>
                <a:sym typeface="Gentium Book Basic"/>
              </a:defRPr>
            </a:lvl4pPr>
            <a:lvl5pPr marL="0" marR="0" lvl="4" indent="0" algn="ctr" rtl="0">
              <a:lnSpc>
                <a:spcPct val="100000"/>
              </a:lnSpc>
              <a:spcBef>
                <a:spcPts val="0"/>
              </a:spcBef>
              <a:spcAft>
                <a:spcPts val="0"/>
              </a:spcAft>
              <a:buClr>
                <a:srgbClr val="434343"/>
              </a:buClr>
              <a:buSzPts val="2800"/>
              <a:buFont typeface="Gentium Book Basic"/>
              <a:buNone/>
              <a:defRPr sz="2800" b="0" i="0" u="none" strike="noStrike" cap="none">
                <a:solidFill>
                  <a:srgbClr val="434343"/>
                </a:solidFill>
                <a:latin typeface="Gentium Book Basic"/>
                <a:ea typeface="Gentium Book Basic"/>
                <a:cs typeface="Gentium Book Basic"/>
                <a:sym typeface="Gentium Book Basic"/>
              </a:defRPr>
            </a:lvl5pPr>
            <a:lvl6pPr marL="457200" marR="0" lvl="5" indent="0" algn="ctr" rtl="0">
              <a:lnSpc>
                <a:spcPct val="100000"/>
              </a:lnSpc>
              <a:spcBef>
                <a:spcPts val="0"/>
              </a:spcBef>
              <a:spcAft>
                <a:spcPts val="0"/>
              </a:spcAft>
              <a:buClr>
                <a:srgbClr val="434343"/>
              </a:buClr>
              <a:buSzPts val="2800"/>
              <a:buFont typeface="Gentium Book Basic"/>
              <a:buNone/>
              <a:defRPr sz="2800" b="0" i="0" u="none" strike="noStrike" cap="none">
                <a:solidFill>
                  <a:srgbClr val="434343"/>
                </a:solidFill>
                <a:latin typeface="Gentium Book Basic"/>
                <a:ea typeface="Gentium Book Basic"/>
                <a:cs typeface="Gentium Book Basic"/>
                <a:sym typeface="Gentium Book Basic"/>
              </a:defRPr>
            </a:lvl6pPr>
            <a:lvl7pPr marL="914400" marR="0" lvl="6" indent="0" algn="ctr" rtl="0">
              <a:lnSpc>
                <a:spcPct val="100000"/>
              </a:lnSpc>
              <a:spcBef>
                <a:spcPts val="0"/>
              </a:spcBef>
              <a:spcAft>
                <a:spcPts val="0"/>
              </a:spcAft>
              <a:buClr>
                <a:srgbClr val="434343"/>
              </a:buClr>
              <a:buSzPts val="2800"/>
              <a:buFont typeface="Gentium Book Basic"/>
              <a:buNone/>
              <a:defRPr sz="2800" b="0" i="0" u="none" strike="noStrike" cap="none">
                <a:solidFill>
                  <a:srgbClr val="434343"/>
                </a:solidFill>
                <a:latin typeface="Gentium Book Basic"/>
                <a:ea typeface="Gentium Book Basic"/>
                <a:cs typeface="Gentium Book Basic"/>
                <a:sym typeface="Gentium Book Basic"/>
              </a:defRPr>
            </a:lvl7pPr>
            <a:lvl8pPr marL="1371600" marR="0" lvl="7" indent="0" algn="ctr" rtl="0">
              <a:lnSpc>
                <a:spcPct val="100000"/>
              </a:lnSpc>
              <a:spcBef>
                <a:spcPts val="0"/>
              </a:spcBef>
              <a:spcAft>
                <a:spcPts val="0"/>
              </a:spcAft>
              <a:buClr>
                <a:srgbClr val="434343"/>
              </a:buClr>
              <a:buSzPts val="2800"/>
              <a:buFont typeface="Gentium Book Basic"/>
              <a:buNone/>
              <a:defRPr sz="2800" b="0" i="0" u="none" strike="noStrike" cap="none">
                <a:solidFill>
                  <a:srgbClr val="434343"/>
                </a:solidFill>
                <a:latin typeface="Gentium Book Basic"/>
                <a:ea typeface="Gentium Book Basic"/>
                <a:cs typeface="Gentium Book Basic"/>
                <a:sym typeface="Gentium Book Basic"/>
              </a:defRPr>
            </a:lvl8pPr>
            <a:lvl9pPr marL="1828800" marR="0" lvl="8" indent="0" algn="ctr" rtl="0">
              <a:lnSpc>
                <a:spcPct val="100000"/>
              </a:lnSpc>
              <a:spcBef>
                <a:spcPts val="0"/>
              </a:spcBef>
              <a:spcAft>
                <a:spcPts val="0"/>
              </a:spcAft>
              <a:buClr>
                <a:srgbClr val="434343"/>
              </a:buClr>
              <a:buSzPts val="2800"/>
              <a:buFont typeface="Gentium Book Basic"/>
              <a:buNone/>
              <a:defRPr sz="2800" b="0" i="0" u="none" strike="noStrike" cap="none">
                <a:solidFill>
                  <a:srgbClr val="434343"/>
                </a:solidFill>
                <a:latin typeface="Gentium Book Basic"/>
                <a:ea typeface="Gentium Book Basic"/>
                <a:cs typeface="Gentium Book Basic"/>
                <a:sym typeface="Gentium Book Basic"/>
              </a:defRPr>
            </a:lvl9pPr>
          </a:lstStyle>
          <a:p>
            <a:pPr algn="r"/>
            <a:r>
              <a:rPr lang="sl-SI" sz="1600" dirty="0" smtClean="0">
                <a:solidFill>
                  <a:srgbClr val="D00000"/>
                </a:solidFill>
              </a:rPr>
              <a:t>A.  </a:t>
            </a:r>
            <a:r>
              <a:rPr lang="sl-SI" sz="1600" dirty="0" err="1" smtClean="0">
                <a:solidFill>
                  <a:srgbClr val="D00000"/>
                </a:solidFill>
              </a:rPr>
              <a:t>Motivation</a:t>
            </a:r>
            <a:endParaRPr lang="en-GB" sz="2400" dirty="0"/>
          </a:p>
        </p:txBody>
      </p:sp>
    </p:spTree>
    <p:extLst>
      <p:ext uri="{BB962C8B-B14F-4D97-AF65-F5344CB8AC3E}">
        <p14:creationId xmlns:p14="http://schemas.microsoft.com/office/powerpoint/2010/main" val="32328630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xmlns="" id="{04AC30A4-6BE1-40C9-97D8-F9774A63E076}"/>
              </a:ext>
            </a:extLst>
          </p:cNvPr>
          <p:cNvSpPr txBox="1"/>
          <p:nvPr/>
        </p:nvSpPr>
        <p:spPr>
          <a:xfrm>
            <a:off x="4220233" y="4201505"/>
            <a:ext cx="3056831" cy="369332"/>
          </a:xfrm>
          <a:prstGeom prst="rect">
            <a:avLst/>
          </a:prstGeom>
          <a:noFill/>
        </p:spPr>
        <p:txBody>
          <a:bodyPr wrap="square" rtlCol="0" anchor="ctr" anchorCtr="0">
            <a:spAutoFit/>
          </a:bodyPr>
          <a:lstStyle/>
          <a:p>
            <a:pPr algn="ctr"/>
            <a:r>
              <a:rPr lang="en-GB" sz="900" dirty="0">
                <a:solidFill>
                  <a:schemeClr val="bg1"/>
                </a:solidFill>
              </a:rPr>
              <a:t>Research of EU’s C</a:t>
            </a:r>
            <a:r>
              <a:rPr lang="sl-SI" sz="900" dirty="0">
                <a:solidFill>
                  <a:schemeClr val="bg1"/>
                </a:solidFill>
              </a:rPr>
              <a:t>AP</a:t>
            </a:r>
            <a:r>
              <a:rPr lang="en-GB" sz="900" dirty="0">
                <a:solidFill>
                  <a:schemeClr val="bg1"/>
                </a:solidFill>
              </a:rPr>
              <a:t>: disciplinary boundaries and beyond</a:t>
            </a:r>
            <a:endParaRPr lang="it-IT" sz="900" dirty="0">
              <a:solidFill>
                <a:schemeClr val="bg1"/>
              </a:solidFill>
              <a:latin typeface="Yu Gothic UI Semilight" panose="020B0400000000000000" pitchFamily="34" charset="-128"/>
              <a:ea typeface="Yu Gothic UI Semilight" panose="020B0400000000000000" pitchFamily="34" charset="-128"/>
            </a:endParaRPr>
          </a:p>
        </p:txBody>
      </p:sp>
      <p:sp>
        <p:nvSpPr>
          <p:cNvPr id="10" name="CasellaDiTesto 9">
            <a:extLst>
              <a:ext uri="{FF2B5EF4-FFF2-40B4-BE49-F238E27FC236}">
                <a16:creationId xmlns:a16="http://schemas.microsoft.com/office/drawing/2014/main" xmlns="" id="{C10B1291-99EF-4138-9821-E3228EDAD5AA}"/>
              </a:ext>
            </a:extLst>
          </p:cNvPr>
          <p:cNvSpPr txBox="1"/>
          <p:nvPr/>
        </p:nvSpPr>
        <p:spPr>
          <a:xfrm>
            <a:off x="7508762" y="4172348"/>
            <a:ext cx="260538" cy="415498"/>
          </a:xfrm>
          <a:prstGeom prst="rect">
            <a:avLst/>
          </a:prstGeom>
          <a:noFill/>
        </p:spPr>
        <p:txBody>
          <a:bodyPr wrap="square" rtlCol="0" anchor="ctr" anchorCtr="0">
            <a:spAutoFit/>
          </a:bodyPr>
          <a:lstStyle/>
          <a:p>
            <a:pPr algn="ctr"/>
            <a:r>
              <a:rPr lang="it-IT" sz="1050" b="1" dirty="0">
                <a:solidFill>
                  <a:schemeClr val="bg1"/>
                </a:solidFill>
                <a:latin typeface="Yu Gothic UI Semilight" panose="020B0400000000000000" pitchFamily="34" charset="-128"/>
                <a:ea typeface="Yu Gothic UI Semilight" panose="020B0400000000000000" pitchFamily="34" charset="-128"/>
              </a:rPr>
              <a:t>1</a:t>
            </a:r>
            <a:r>
              <a:rPr lang="sl-SI" sz="1050" b="1" dirty="0">
                <a:solidFill>
                  <a:schemeClr val="bg1"/>
                </a:solidFill>
                <a:latin typeface="Yu Gothic UI Semilight" panose="020B0400000000000000" pitchFamily="34" charset="-128"/>
                <a:ea typeface="Yu Gothic UI Semilight" panose="020B0400000000000000" pitchFamily="34" charset="-128"/>
              </a:rPr>
              <a:t>1</a:t>
            </a:r>
            <a:endParaRPr lang="it-IT" sz="1050" b="1" dirty="0">
              <a:solidFill>
                <a:schemeClr val="bg1"/>
              </a:solidFill>
              <a:latin typeface="Yu Gothic UI Semilight" panose="020B0400000000000000" pitchFamily="34" charset="-128"/>
              <a:ea typeface="Yu Gothic UI Semilight" panose="020B0400000000000000" pitchFamily="34" charset="-128"/>
            </a:endParaRPr>
          </a:p>
        </p:txBody>
      </p:sp>
      <p:sp>
        <p:nvSpPr>
          <p:cNvPr id="11" name="Označba mesta vsebine 10"/>
          <p:cNvSpPr>
            <a:spLocks noGrp="1"/>
          </p:cNvSpPr>
          <p:nvPr>
            <p:ph type="body" idx="1"/>
          </p:nvPr>
        </p:nvSpPr>
        <p:spPr>
          <a:xfrm>
            <a:off x="370650" y="1203598"/>
            <a:ext cx="3985326" cy="3982318"/>
          </a:xfrm>
        </p:spPr>
        <p:txBody>
          <a:bodyPr>
            <a:normAutofit/>
          </a:bodyPr>
          <a:lstStyle/>
          <a:p>
            <a:pPr marL="133350" indent="0">
              <a:buNone/>
            </a:pPr>
            <a:r>
              <a:rPr lang="sl-SI" dirty="0" smtClean="0"/>
              <a:t>CAP </a:t>
            </a:r>
            <a:r>
              <a:rPr lang="sl-SI" dirty="0" err="1" smtClean="0"/>
              <a:t>strategic</a:t>
            </a:r>
            <a:r>
              <a:rPr lang="sl-SI" dirty="0" smtClean="0"/>
              <a:t> </a:t>
            </a:r>
            <a:r>
              <a:rPr lang="sl-SI" dirty="0" err="1" smtClean="0"/>
              <a:t>logic</a:t>
            </a:r>
            <a:r>
              <a:rPr lang="sl-SI" dirty="0" smtClean="0"/>
              <a:t> </a:t>
            </a:r>
            <a:r>
              <a:rPr lang="sl-SI" dirty="0" err="1" smtClean="0"/>
              <a:t>before</a:t>
            </a:r>
            <a:r>
              <a:rPr lang="sl-SI" dirty="0" smtClean="0"/>
              <a:t>:</a:t>
            </a:r>
          </a:p>
          <a:p>
            <a:pPr lvl="1"/>
            <a:r>
              <a:rPr lang="en-GB" dirty="0"/>
              <a:t>frankly, more a justification of political decisions made beforehand and toothless in the case of policy </a:t>
            </a:r>
            <a:r>
              <a:rPr lang="en-GB" dirty="0" smtClean="0"/>
              <a:t>failure</a:t>
            </a:r>
            <a:r>
              <a:rPr lang="sl-SI" dirty="0" smtClean="0"/>
              <a:t>…</a:t>
            </a:r>
          </a:p>
          <a:p>
            <a:pPr lvl="1"/>
            <a:r>
              <a:rPr lang="sl-SI" dirty="0" err="1" smtClean="0"/>
              <a:t>Important</a:t>
            </a:r>
            <a:r>
              <a:rPr lang="sl-SI" dirty="0" smtClean="0"/>
              <a:t> part </a:t>
            </a:r>
            <a:r>
              <a:rPr lang="sl-SI" dirty="0" err="1" smtClean="0"/>
              <a:t>of</a:t>
            </a:r>
            <a:r>
              <a:rPr lang="sl-SI" dirty="0" smtClean="0"/>
              <a:t> </a:t>
            </a:r>
            <a:r>
              <a:rPr lang="sl-SI" dirty="0" err="1" smtClean="0"/>
              <a:t>rural</a:t>
            </a:r>
            <a:r>
              <a:rPr lang="sl-SI" dirty="0" smtClean="0"/>
              <a:t> </a:t>
            </a:r>
            <a:r>
              <a:rPr lang="sl-SI" dirty="0" err="1" smtClean="0"/>
              <a:t>development</a:t>
            </a:r>
            <a:r>
              <a:rPr lang="sl-SI" dirty="0" smtClean="0"/>
              <a:t> </a:t>
            </a:r>
            <a:r>
              <a:rPr lang="sl-SI" dirty="0" err="1" smtClean="0"/>
              <a:t>policy</a:t>
            </a:r>
            <a:r>
              <a:rPr lang="sl-SI" dirty="0" smtClean="0"/>
              <a:t> </a:t>
            </a:r>
            <a:r>
              <a:rPr lang="sl-SI" dirty="0" err="1" smtClean="0"/>
              <a:t>concept</a:t>
            </a:r>
            <a:r>
              <a:rPr lang="sl-SI" dirty="0" smtClean="0"/>
              <a:t>, </a:t>
            </a:r>
          </a:p>
          <a:p>
            <a:pPr lvl="1"/>
            <a:r>
              <a:rPr lang="sl-SI" dirty="0" smtClean="0"/>
              <a:t>… </a:t>
            </a:r>
            <a:r>
              <a:rPr lang="sl-SI" dirty="0" err="1" smtClean="0"/>
              <a:t>but</a:t>
            </a:r>
            <a:r>
              <a:rPr lang="sl-SI" dirty="0" smtClean="0"/>
              <a:t> </a:t>
            </a:r>
            <a:r>
              <a:rPr lang="sl-SI" dirty="0" err="1" smtClean="0"/>
              <a:t>less</a:t>
            </a:r>
            <a:r>
              <a:rPr lang="sl-SI" dirty="0" smtClean="0"/>
              <a:t> </a:t>
            </a:r>
            <a:r>
              <a:rPr lang="sl-SI" dirty="0" err="1" smtClean="0"/>
              <a:t>efficient</a:t>
            </a:r>
            <a:r>
              <a:rPr lang="sl-SI" dirty="0" smtClean="0"/>
              <a:t> </a:t>
            </a:r>
            <a:r>
              <a:rPr lang="sl-SI" dirty="0" err="1" smtClean="0"/>
              <a:t>tool</a:t>
            </a:r>
            <a:r>
              <a:rPr lang="sl-SI" dirty="0" smtClean="0"/>
              <a:t> </a:t>
            </a:r>
            <a:r>
              <a:rPr lang="sl-SI" dirty="0" err="1" smtClean="0"/>
              <a:t>for</a:t>
            </a:r>
            <a:r>
              <a:rPr lang="sl-SI" dirty="0" smtClean="0"/>
              <a:t> </a:t>
            </a:r>
            <a:r>
              <a:rPr lang="sl-SI" dirty="0" err="1" smtClean="0"/>
              <a:t>improvement</a:t>
            </a:r>
            <a:r>
              <a:rPr lang="sl-SI" dirty="0" smtClean="0"/>
              <a:t> </a:t>
            </a:r>
            <a:r>
              <a:rPr lang="sl-SI" dirty="0" err="1" smtClean="0"/>
              <a:t>of</a:t>
            </a:r>
            <a:r>
              <a:rPr lang="sl-SI" dirty="0" smtClean="0"/>
              <a:t> </a:t>
            </a:r>
            <a:r>
              <a:rPr lang="sl-SI" dirty="0" err="1" smtClean="0"/>
              <a:t>policy</a:t>
            </a:r>
            <a:endParaRPr lang="sl-SI" dirty="0" smtClean="0"/>
          </a:p>
        </p:txBody>
      </p:sp>
      <p:sp>
        <p:nvSpPr>
          <p:cNvPr id="9" name="Naslov 8"/>
          <p:cNvSpPr>
            <a:spLocks noGrp="1"/>
          </p:cNvSpPr>
          <p:nvPr>
            <p:ph type="title"/>
          </p:nvPr>
        </p:nvSpPr>
        <p:spPr/>
        <p:txBody>
          <a:bodyPr/>
          <a:lstStyle/>
          <a:p>
            <a:r>
              <a:rPr lang="sl-SI" sz="3200" dirty="0" smtClean="0">
                <a:solidFill>
                  <a:schemeClr val="bg1">
                    <a:lumMod val="65000"/>
                  </a:schemeClr>
                </a:solidFill>
              </a:rPr>
              <a:t>CAP </a:t>
            </a:r>
            <a:r>
              <a:rPr lang="sl-SI" sz="3200" dirty="0" err="1" smtClean="0">
                <a:solidFill>
                  <a:schemeClr val="bg1">
                    <a:lumMod val="65000"/>
                  </a:schemeClr>
                </a:solidFill>
              </a:rPr>
              <a:t>strategic</a:t>
            </a:r>
            <a:r>
              <a:rPr lang="sl-SI" sz="3200" dirty="0" smtClean="0">
                <a:solidFill>
                  <a:schemeClr val="bg1">
                    <a:lumMod val="65000"/>
                  </a:schemeClr>
                </a:solidFill>
              </a:rPr>
              <a:t> </a:t>
            </a:r>
            <a:r>
              <a:rPr lang="sl-SI" sz="3200" dirty="0" err="1" smtClean="0">
                <a:solidFill>
                  <a:schemeClr val="bg1">
                    <a:lumMod val="65000"/>
                  </a:schemeClr>
                </a:solidFill>
              </a:rPr>
              <a:t>planning</a:t>
            </a:r>
            <a:r>
              <a:rPr lang="sl-SI" sz="3200" dirty="0" smtClean="0">
                <a:solidFill>
                  <a:schemeClr val="bg1">
                    <a:lumMod val="65000"/>
                  </a:schemeClr>
                </a:solidFill>
              </a:rPr>
              <a:t>:</a:t>
            </a:r>
            <a:r>
              <a:rPr lang="sl-SI" dirty="0" smtClean="0"/>
              <a:t> </a:t>
            </a:r>
            <a:r>
              <a:rPr lang="sl-SI" dirty="0" err="1" smtClean="0"/>
              <a:t>before</a:t>
            </a:r>
            <a:r>
              <a:rPr lang="sl-SI" dirty="0" smtClean="0"/>
              <a:t> </a:t>
            </a:r>
            <a:r>
              <a:rPr lang="sl-SI" dirty="0" err="1" smtClean="0"/>
              <a:t>and</a:t>
            </a:r>
            <a:r>
              <a:rPr lang="sl-SI" dirty="0" smtClean="0"/>
              <a:t> </a:t>
            </a:r>
            <a:r>
              <a:rPr lang="sl-SI" dirty="0" err="1" smtClean="0"/>
              <a:t>now</a:t>
            </a:r>
            <a:endParaRPr lang="it-IT" dirty="0"/>
          </a:p>
        </p:txBody>
      </p:sp>
      <p:sp>
        <p:nvSpPr>
          <p:cNvPr id="3" name="Označba mesta številke diapozitiva 2"/>
          <p:cNvSpPr>
            <a:spLocks noGrp="1"/>
          </p:cNvSpPr>
          <p:nvPr>
            <p:ph type="sldNum" sz="quarter" idx="4294967295"/>
          </p:nvPr>
        </p:nvSpPr>
        <p:spPr>
          <a:xfrm>
            <a:off x="7010400" y="4767263"/>
            <a:ext cx="2133600" cy="274637"/>
          </a:xfrm>
          <a:prstGeom prst="rect">
            <a:avLst/>
          </a:prstGeom>
        </p:spPr>
        <p:txBody>
          <a:bodyPr/>
          <a:lstStyle/>
          <a:p>
            <a:pPr algn="r"/>
            <a:fld id="{DAB914FF-E288-4808-BC58-F8ECC7C2D859}" type="slidenum">
              <a:rPr lang="sl-SI" altLang="sl-SI" smtClean="0"/>
              <a:pPr algn="r"/>
              <a:t>4</a:t>
            </a:fld>
            <a:endParaRPr lang="sl-SI" altLang="sl-SI" dirty="0"/>
          </a:p>
        </p:txBody>
      </p:sp>
      <p:sp>
        <p:nvSpPr>
          <p:cNvPr id="13" name="Rectangle 2"/>
          <p:cNvSpPr txBox="1">
            <a:spLocks noChangeArrowheads="1"/>
          </p:cNvSpPr>
          <p:nvPr/>
        </p:nvSpPr>
        <p:spPr>
          <a:xfrm>
            <a:off x="523050" y="-92546"/>
            <a:ext cx="8385000" cy="72870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434343"/>
              </a:buClr>
              <a:buSzPts val="2800"/>
              <a:buFont typeface="Garamond"/>
              <a:buNone/>
              <a:defRPr sz="3600" b="1" i="1" u="none" strike="noStrike" cap="none">
                <a:solidFill>
                  <a:srgbClr val="002060"/>
                </a:solidFill>
                <a:latin typeface="Garamond"/>
                <a:ea typeface="Garamond"/>
                <a:cs typeface="Garamond"/>
                <a:sym typeface="Garamond"/>
              </a:defRPr>
            </a:lvl1pPr>
            <a:lvl2pPr marL="0" marR="0" lvl="1" indent="0" algn="ctr" rtl="0">
              <a:lnSpc>
                <a:spcPct val="100000"/>
              </a:lnSpc>
              <a:spcBef>
                <a:spcPts val="0"/>
              </a:spcBef>
              <a:spcAft>
                <a:spcPts val="0"/>
              </a:spcAft>
              <a:buClr>
                <a:srgbClr val="434343"/>
              </a:buClr>
              <a:buSzPts val="2800"/>
              <a:buFont typeface="Gentium Book Basic"/>
              <a:buNone/>
              <a:defRPr sz="2800" b="0" i="0" u="none" strike="noStrike" cap="none">
                <a:solidFill>
                  <a:srgbClr val="434343"/>
                </a:solidFill>
                <a:latin typeface="Gentium Book Basic"/>
                <a:ea typeface="Gentium Book Basic"/>
                <a:cs typeface="Gentium Book Basic"/>
                <a:sym typeface="Gentium Book Basic"/>
              </a:defRPr>
            </a:lvl2pPr>
            <a:lvl3pPr marL="0" marR="0" lvl="2" indent="0" algn="ctr" rtl="0">
              <a:lnSpc>
                <a:spcPct val="100000"/>
              </a:lnSpc>
              <a:spcBef>
                <a:spcPts val="0"/>
              </a:spcBef>
              <a:spcAft>
                <a:spcPts val="0"/>
              </a:spcAft>
              <a:buClr>
                <a:srgbClr val="434343"/>
              </a:buClr>
              <a:buSzPts val="2800"/>
              <a:buFont typeface="Gentium Book Basic"/>
              <a:buNone/>
              <a:defRPr sz="2800" b="0" i="0" u="none" strike="noStrike" cap="none">
                <a:solidFill>
                  <a:srgbClr val="434343"/>
                </a:solidFill>
                <a:latin typeface="Gentium Book Basic"/>
                <a:ea typeface="Gentium Book Basic"/>
                <a:cs typeface="Gentium Book Basic"/>
                <a:sym typeface="Gentium Book Basic"/>
              </a:defRPr>
            </a:lvl3pPr>
            <a:lvl4pPr marL="0" marR="0" lvl="3" indent="0" algn="ctr" rtl="0">
              <a:lnSpc>
                <a:spcPct val="100000"/>
              </a:lnSpc>
              <a:spcBef>
                <a:spcPts val="0"/>
              </a:spcBef>
              <a:spcAft>
                <a:spcPts val="0"/>
              </a:spcAft>
              <a:buClr>
                <a:srgbClr val="434343"/>
              </a:buClr>
              <a:buSzPts val="2800"/>
              <a:buFont typeface="Gentium Book Basic"/>
              <a:buNone/>
              <a:defRPr sz="2800" b="0" i="0" u="none" strike="noStrike" cap="none">
                <a:solidFill>
                  <a:srgbClr val="434343"/>
                </a:solidFill>
                <a:latin typeface="Gentium Book Basic"/>
                <a:ea typeface="Gentium Book Basic"/>
                <a:cs typeface="Gentium Book Basic"/>
                <a:sym typeface="Gentium Book Basic"/>
              </a:defRPr>
            </a:lvl4pPr>
            <a:lvl5pPr marL="0" marR="0" lvl="4" indent="0" algn="ctr" rtl="0">
              <a:lnSpc>
                <a:spcPct val="100000"/>
              </a:lnSpc>
              <a:spcBef>
                <a:spcPts val="0"/>
              </a:spcBef>
              <a:spcAft>
                <a:spcPts val="0"/>
              </a:spcAft>
              <a:buClr>
                <a:srgbClr val="434343"/>
              </a:buClr>
              <a:buSzPts val="2800"/>
              <a:buFont typeface="Gentium Book Basic"/>
              <a:buNone/>
              <a:defRPr sz="2800" b="0" i="0" u="none" strike="noStrike" cap="none">
                <a:solidFill>
                  <a:srgbClr val="434343"/>
                </a:solidFill>
                <a:latin typeface="Gentium Book Basic"/>
                <a:ea typeface="Gentium Book Basic"/>
                <a:cs typeface="Gentium Book Basic"/>
                <a:sym typeface="Gentium Book Basic"/>
              </a:defRPr>
            </a:lvl5pPr>
            <a:lvl6pPr marL="457200" marR="0" lvl="5" indent="0" algn="ctr" rtl="0">
              <a:lnSpc>
                <a:spcPct val="100000"/>
              </a:lnSpc>
              <a:spcBef>
                <a:spcPts val="0"/>
              </a:spcBef>
              <a:spcAft>
                <a:spcPts val="0"/>
              </a:spcAft>
              <a:buClr>
                <a:srgbClr val="434343"/>
              </a:buClr>
              <a:buSzPts val="2800"/>
              <a:buFont typeface="Gentium Book Basic"/>
              <a:buNone/>
              <a:defRPr sz="2800" b="0" i="0" u="none" strike="noStrike" cap="none">
                <a:solidFill>
                  <a:srgbClr val="434343"/>
                </a:solidFill>
                <a:latin typeface="Gentium Book Basic"/>
                <a:ea typeface="Gentium Book Basic"/>
                <a:cs typeface="Gentium Book Basic"/>
                <a:sym typeface="Gentium Book Basic"/>
              </a:defRPr>
            </a:lvl6pPr>
            <a:lvl7pPr marL="914400" marR="0" lvl="6" indent="0" algn="ctr" rtl="0">
              <a:lnSpc>
                <a:spcPct val="100000"/>
              </a:lnSpc>
              <a:spcBef>
                <a:spcPts val="0"/>
              </a:spcBef>
              <a:spcAft>
                <a:spcPts val="0"/>
              </a:spcAft>
              <a:buClr>
                <a:srgbClr val="434343"/>
              </a:buClr>
              <a:buSzPts val="2800"/>
              <a:buFont typeface="Gentium Book Basic"/>
              <a:buNone/>
              <a:defRPr sz="2800" b="0" i="0" u="none" strike="noStrike" cap="none">
                <a:solidFill>
                  <a:srgbClr val="434343"/>
                </a:solidFill>
                <a:latin typeface="Gentium Book Basic"/>
                <a:ea typeface="Gentium Book Basic"/>
                <a:cs typeface="Gentium Book Basic"/>
                <a:sym typeface="Gentium Book Basic"/>
              </a:defRPr>
            </a:lvl7pPr>
            <a:lvl8pPr marL="1371600" marR="0" lvl="7" indent="0" algn="ctr" rtl="0">
              <a:lnSpc>
                <a:spcPct val="100000"/>
              </a:lnSpc>
              <a:spcBef>
                <a:spcPts val="0"/>
              </a:spcBef>
              <a:spcAft>
                <a:spcPts val="0"/>
              </a:spcAft>
              <a:buClr>
                <a:srgbClr val="434343"/>
              </a:buClr>
              <a:buSzPts val="2800"/>
              <a:buFont typeface="Gentium Book Basic"/>
              <a:buNone/>
              <a:defRPr sz="2800" b="0" i="0" u="none" strike="noStrike" cap="none">
                <a:solidFill>
                  <a:srgbClr val="434343"/>
                </a:solidFill>
                <a:latin typeface="Gentium Book Basic"/>
                <a:ea typeface="Gentium Book Basic"/>
                <a:cs typeface="Gentium Book Basic"/>
                <a:sym typeface="Gentium Book Basic"/>
              </a:defRPr>
            </a:lvl8pPr>
            <a:lvl9pPr marL="1828800" marR="0" lvl="8" indent="0" algn="ctr" rtl="0">
              <a:lnSpc>
                <a:spcPct val="100000"/>
              </a:lnSpc>
              <a:spcBef>
                <a:spcPts val="0"/>
              </a:spcBef>
              <a:spcAft>
                <a:spcPts val="0"/>
              </a:spcAft>
              <a:buClr>
                <a:srgbClr val="434343"/>
              </a:buClr>
              <a:buSzPts val="2800"/>
              <a:buFont typeface="Gentium Book Basic"/>
              <a:buNone/>
              <a:defRPr sz="2800" b="0" i="0" u="none" strike="noStrike" cap="none">
                <a:solidFill>
                  <a:srgbClr val="434343"/>
                </a:solidFill>
                <a:latin typeface="Gentium Book Basic"/>
                <a:ea typeface="Gentium Book Basic"/>
                <a:cs typeface="Gentium Book Basic"/>
                <a:sym typeface="Gentium Book Basic"/>
              </a:defRPr>
            </a:lvl9pPr>
          </a:lstStyle>
          <a:p>
            <a:pPr algn="r"/>
            <a:r>
              <a:rPr lang="sl-SI" sz="1600" dirty="0">
                <a:solidFill>
                  <a:srgbClr val="D00000"/>
                </a:solidFill>
              </a:rPr>
              <a:t>A</a:t>
            </a:r>
            <a:r>
              <a:rPr lang="sl-SI" sz="1600" dirty="0" smtClean="0">
                <a:solidFill>
                  <a:srgbClr val="D00000"/>
                </a:solidFill>
              </a:rPr>
              <a:t>. </a:t>
            </a:r>
            <a:r>
              <a:rPr lang="sl-SI" sz="1600" dirty="0" err="1" smtClean="0">
                <a:solidFill>
                  <a:srgbClr val="D00000"/>
                </a:solidFill>
              </a:rPr>
              <a:t>Motivation</a:t>
            </a:r>
            <a:endParaRPr lang="en-GB" sz="2400" dirty="0"/>
          </a:p>
        </p:txBody>
      </p:sp>
      <p:pic>
        <p:nvPicPr>
          <p:cNvPr id="2" name="Slika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9992" y="1656184"/>
            <a:ext cx="4402570" cy="3291830"/>
          </a:xfrm>
          <a:prstGeom prst="rect">
            <a:avLst/>
          </a:prstGeom>
        </p:spPr>
      </p:pic>
      <p:sp>
        <p:nvSpPr>
          <p:cNvPr id="12" name="Označba mesta vsebine 10"/>
          <p:cNvSpPr txBox="1">
            <a:spLocks/>
          </p:cNvSpPr>
          <p:nvPr/>
        </p:nvSpPr>
        <p:spPr>
          <a:xfrm>
            <a:off x="4355976" y="1217166"/>
            <a:ext cx="4129342" cy="562496"/>
          </a:xfrm>
          <a:prstGeom prst="rect">
            <a:avLst/>
          </a:prstGeom>
          <a:noFill/>
          <a:ln>
            <a:noFill/>
          </a:ln>
        </p:spPr>
        <p:txBody>
          <a:bodyPr spcFirstLastPara="1" wrap="square" lIns="91425" tIns="91425" rIns="91425" bIns="91425" anchor="t" anchorCtr="0">
            <a:normAutofit lnSpcReduction="10000"/>
          </a:bodyPr>
          <a:lstStyle>
            <a:defPPr marR="0" lvl="0" algn="l" rtl="0">
              <a:lnSpc>
                <a:spcPct val="100000"/>
              </a:lnSpc>
              <a:spcBef>
                <a:spcPts val="0"/>
              </a:spcBef>
              <a:spcAft>
                <a:spcPts val="0"/>
              </a:spcAft>
            </a:defPPr>
            <a:lvl1pPr marL="457200" marR="0" lvl="0" indent="-323850" algn="l" rtl="0">
              <a:lnSpc>
                <a:spcPct val="115000"/>
              </a:lnSpc>
              <a:spcBef>
                <a:spcPts val="300"/>
              </a:spcBef>
              <a:spcAft>
                <a:spcPts val="0"/>
              </a:spcAft>
              <a:buClr>
                <a:srgbClr val="434343"/>
              </a:buClr>
              <a:buSzPts val="1500"/>
              <a:buFont typeface="Courier New" panose="02070309020205020404" pitchFamily="49" charset="0"/>
              <a:buChar char="o"/>
              <a:defRPr sz="2000" b="1" i="0" u="none" strike="noStrike" cap="none">
                <a:solidFill>
                  <a:srgbClr val="434343"/>
                </a:solidFill>
                <a:latin typeface="+mn-lt"/>
                <a:ea typeface="Helvetica Neue"/>
                <a:cs typeface="Helvetica Neue"/>
                <a:sym typeface="Helvetica Neue"/>
              </a:defRPr>
            </a:lvl1pPr>
            <a:lvl2pPr marL="876300" marR="0" lvl="1" indent="-285750" algn="l" rtl="0">
              <a:lnSpc>
                <a:spcPct val="115000"/>
              </a:lnSpc>
              <a:spcBef>
                <a:spcPts val="560"/>
              </a:spcBef>
              <a:spcAft>
                <a:spcPts val="0"/>
              </a:spcAft>
              <a:buClr>
                <a:srgbClr val="434343"/>
              </a:buClr>
              <a:buSzPts val="1500"/>
              <a:buFont typeface="Wingdings" panose="05000000000000000000" pitchFamily="2" charset="2"/>
              <a:buChar char="Ø"/>
              <a:defRPr sz="1600" b="0" i="0" u="none" strike="noStrike" cap="none">
                <a:solidFill>
                  <a:srgbClr val="434343"/>
                </a:solidFill>
                <a:latin typeface="+mn-lt"/>
                <a:ea typeface="Helvetica Neue"/>
                <a:cs typeface="Helvetica Neue"/>
                <a:sym typeface="Helvetica Neue"/>
              </a:defRPr>
            </a:lvl2pPr>
            <a:lvl3pPr marL="1371600" marR="0" lvl="2" indent="-323850" algn="l" rtl="0">
              <a:lnSpc>
                <a:spcPct val="115000"/>
              </a:lnSpc>
              <a:spcBef>
                <a:spcPts val="480"/>
              </a:spcBef>
              <a:spcAft>
                <a:spcPts val="0"/>
              </a:spcAft>
              <a:buClr>
                <a:srgbClr val="434343"/>
              </a:buClr>
              <a:buSzPts val="1500"/>
              <a:buFont typeface="Helvetica Neue"/>
              <a:buChar char="■"/>
              <a:defRPr sz="1400" b="0" i="0" u="none" strike="noStrike" cap="none">
                <a:solidFill>
                  <a:srgbClr val="434343"/>
                </a:solidFill>
                <a:latin typeface="+mn-lt"/>
                <a:ea typeface="Helvetica Neue"/>
                <a:cs typeface="Helvetica Neue"/>
                <a:sym typeface="Helvetica Neue"/>
              </a:defRPr>
            </a:lvl3pPr>
            <a:lvl4pPr marL="1828800" marR="0" lvl="3" indent="-323850" algn="l" rtl="0">
              <a:lnSpc>
                <a:spcPct val="115000"/>
              </a:lnSpc>
              <a:spcBef>
                <a:spcPts val="400"/>
              </a:spcBef>
              <a:spcAft>
                <a:spcPts val="0"/>
              </a:spcAft>
              <a:buClr>
                <a:srgbClr val="434343"/>
              </a:buClr>
              <a:buSzPts val="1500"/>
              <a:buFont typeface="Helvetica Neue"/>
              <a:buChar char="●"/>
              <a:defRPr sz="1500" b="0" i="0" u="none" strike="noStrike" cap="none">
                <a:solidFill>
                  <a:srgbClr val="434343"/>
                </a:solidFill>
                <a:latin typeface="Helvetica Neue"/>
                <a:ea typeface="Helvetica Neue"/>
                <a:cs typeface="Helvetica Neue"/>
                <a:sym typeface="Helvetica Neue"/>
              </a:defRPr>
            </a:lvl4pPr>
            <a:lvl5pPr marL="2286000" marR="0" lvl="4" indent="-323850" algn="l" rtl="0">
              <a:lnSpc>
                <a:spcPct val="115000"/>
              </a:lnSpc>
              <a:spcBef>
                <a:spcPts val="400"/>
              </a:spcBef>
              <a:spcAft>
                <a:spcPts val="0"/>
              </a:spcAft>
              <a:buClr>
                <a:srgbClr val="434343"/>
              </a:buClr>
              <a:buSzPts val="1500"/>
              <a:buFont typeface="Helvetica Neue"/>
              <a:buChar char="○"/>
              <a:defRPr sz="1500" b="0" i="0" u="none" strike="noStrike" cap="none">
                <a:solidFill>
                  <a:srgbClr val="434343"/>
                </a:solidFill>
                <a:latin typeface="Helvetica Neue"/>
                <a:ea typeface="Helvetica Neue"/>
                <a:cs typeface="Helvetica Neue"/>
                <a:sym typeface="Helvetica Neue"/>
              </a:defRPr>
            </a:lvl5pPr>
            <a:lvl6pPr marL="2743200" marR="0" lvl="5" indent="-323850" algn="l" rtl="0">
              <a:lnSpc>
                <a:spcPct val="115000"/>
              </a:lnSpc>
              <a:spcBef>
                <a:spcPts val="400"/>
              </a:spcBef>
              <a:spcAft>
                <a:spcPts val="0"/>
              </a:spcAft>
              <a:buClr>
                <a:srgbClr val="434343"/>
              </a:buClr>
              <a:buSzPts val="1500"/>
              <a:buFont typeface="Helvetica Neue"/>
              <a:buChar char="■"/>
              <a:defRPr sz="1500" b="0" i="0" u="none" strike="noStrike" cap="none">
                <a:solidFill>
                  <a:srgbClr val="434343"/>
                </a:solidFill>
                <a:latin typeface="Helvetica Neue"/>
                <a:ea typeface="Helvetica Neue"/>
                <a:cs typeface="Helvetica Neue"/>
                <a:sym typeface="Helvetica Neue"/>
              </a:defRPr>
            </a:lvl6pPr>
            <a:lvl7pPr marL="3200400" marR="0" lvl="6" indent="-323850" algn="l" rtl="0">
              <a:lnSpc>
                <a:spcPct val="115000"/>
              </a:lnSpc>
              <a:spcBef>
                <a:spcPts val="400"/>
              </a:spcBef>
              <a:spcAft>
                <a:spcPts val="0"/>
              </a:spcAft>
              <a:buClr>
                <a:srgbClr val="434343"/>
              </a:buClr>
              <a:buSzPts val="1500"/>
              <a:buFont typeface="Helvetica Neue"/>
              <a:buChar char="●"/>
              <a:defRPr sz="1500" b="0" i="0" u="none" strike="noStrike" cap="none">
                <a:solidFill>
                  <a:srgbClr val="434343"/>
                </a:solidFill>
                <a:latin typeface="Helvetica Neue"/>
                <a:ea typeface="Helvetica Neue"/>
                <a:cs typeface="Helvetica Neue"/>
                <a:sym typeface="Helvetica Neue"/>
              </a:defRPr>
            </a:lvl7pPr>
            <a:lvl8pPr marL="3657600" marR="0" lvl="7" indent="-323850" algn="l" rtl="0">
              <a:lnSpc>
                <a:spcPct val="115000"/>
              </a:lnSpc>
              <a:spcBef>
                <a:spcPts val="400"/>
              </a:spcBef>
              <a:spcAft>
                <a:spcPts val="0"/>
              </a:spcAft>
              <a:buClr>
                <a:srgbClr val="434343"/>
              </a:buClr>
              <a:buSzPts val="1500"/>
              <a:buFont typeface="Helvetica Neue"/>
              <a:buChar char="○"/>
              <a:defRPr sz="1500" b="0" i="0" u="none" strike="noStrike" cap="none">
                <a:solidFill>
                  <a:srgbClr val="434343"/>
                </a:solidFill>
                <a:latin typeface="Helvetica Neue"/>
                <a:ea typeface="Helvetica Neue"/>
                <a:cs typeface="Helvetica Neue"/>
                <a:sym typeface="Helvetica Neue"/>
              </a:defRPr>
            </a:lvl8pPr>
            <a:lvl9pPr marL="4114800" marR="0" lvl="8" indent="-323850" algn="l" rtl="0">
              <a:lnSpc>
                <a:spcPct val="115000"/>
              </a:lnSpc>
              <a:spcBef>
                <a:spcPts val="400"/>
              </a:spcBef>
              <a:spcAft>
                <a:spcPts val="0"/>
              </a:spcAft>
              <a:buClr>
                <a:srgbClr val="434343"/>
              </a:buClr>
              <a:buSzPts val="1500"/>
              <a:buFont typeface="Helvetica Neue"/>
              <a:buChar char="■"/>
              <a:defRPr sz="1500" b="0" i="0" u="none" strike="noStrike" cap="none">
                <a:solidFill>
                  <a:srgbClr val="434343"/>
                </a:solidFill>
                <a:latin typeface="Helvetica Neue"/>
                <a:ea typeface="Helvetica Neue"/>
                <a:cs typeface="Helvetica Neue"/>
                <a:sym typeface="Helvetica Neue"/>
              </a:defRPr>
            </a:lvl9pPr>
          </a:lstStyle>
          <a:p>
            <a:pPr marL="133350" indent="0">
              <a:buNone/>
            </a:pPr>
            <a:r>
              <a:rPr lang="sl-SI" dirty="0" smtClean="0"/>
              <a:t>New CAP </a:t>
            </a:r>
            <a:r>
              <a:rPr lang="sl-SI" dirty="0" err="1" smtClean="0"/>
              <a:t>Strategic</a:t>
            </a:r>
            <a:r>
              <a:rPr lang="sl-SI" dirty="0" smtClean="0"/>
              <a:t> </a:t>
            </a:r>
            <a:r>
              <a:rPr lang="sl-SI" dirty="0" err="1" smtClean="0"/>
              <a:t>plans</a:t>
            </a:r>
            <a:r>
              <a:rPr lang="sl-SI" dirty="0" smtClean="0"/>
              <a:t> </a:t>
            </a:r>
          </a:p>
        </p:txBody>
      </p:sp>
    </p:spTree>
    <p:extLst>
      <p:ext uri="{BB962C8B-B14F-4D97-AF65-F5344CB8AC3E}">
        <p14:creationId xmlns:p14="http://schemas.microsoft.com/office/powerpoint/2010/main" val="403624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xmlns="" id="{04AC30A4-6BE1-40C9-97D8-F9774A63E076}"/>
              </a:ext>
            </a:extLst>
          </p:cNvPr>
          <p:cNvSpPr txBox="1"/>
          <p:nvPr/>
        </p:nvSpPr>
        <p:spPr>
          <a:xfrm>
            <a:off x="4220233" y="4201505"/>
            <a:ext cx="3056831" cy="369332"/>
          </a:xfrm>
          <a:prstGeom prst="rect">
            <a:avLst/>
          </a:prstGeom>
          <a:noFill/>
        </p:spPr>
        <p:txBody>
          <a:bodyPr wrap="square" rtlCol="0" anchor="ctr" anchorCtr="0">
            <a:spAutoFit/>
          </a:bodyPr>
          <a:lstStyle/>
          <a:p>
            <a:pPr algn="ctr"/>
            <a:r>
              <a:rPr lang="en-GB" sz="900" dirty="0">
                <a:solidFill>
                  <a:schemeClr val="bg1"/>
                </a:solidFill>
              </a:rPr>
              <a:t>Research of EU’s C</a:t>
            </a:r>
            <a:r>
              <a:rPr lang="sl-SI" sz="900" dirty="0">
                <a:solidFill>
                  <a:schemeClr val="bg1"/>
                </a:solidFill>
              </a:rPr>
              <a:t>AP</a:t>
            </a:r>
            <a:r>
              <a:rPr lang="en-GB" sz="900" dirty="0">
                <a:solidFill>
                  <a:schemeClr val="bg1"/>
                </a:solidFill>
              </a:rPr>
              <a:t>: disciplinary boundaries and beyond</a:t>
            </a:r>
            <a:endParaRPr lang="it-IT" sz="900" dirty="0">
              <a:solidFill>
                <a:schemeClr val="bg1"/>
              </a:solidFill>
              <a:latin typeface="Yu Gothic UI Semilight" panose="020B0400000000000000" pitchFamily="34" charset="-128"/>
              <a:ea typeface="Yu Gothic UI Semilight" panose="020B0400000000000000" pitchFamily="34" charset="-128"/>
            </a:endParaRPr>
          </a:p>
        </p:txBody>
      </p:sp>
      <p:sp>
        <p:nvSpPr>
          <p:cNvPr id="10" name="CasellaDiTesto 9">
            <a:extLst>
              <a:ext uri="{FF2B5EF4-FFF2-40B4-BE49-F238E27FC236}">
                <a16:creationId xmlns:a16="http://schemas.microsoft.com/office/drawing/2014/main" xmlns="" id="{C10B1291-99EF-4138-9821-E3228EDAD5AA}"/>
              </a:ext>
            </a:extLst>
          </p:cNvPr>
          <p:cNvSpPr txBox="1"/>
          <p:nvPr/>
        </p:nvSpPr>
        <p:spPr>
          <a:xfrm>
            <a:off x="7508762" y="4172348"/>
            <a:ext cx="260538" cy="415498"/>
          </a:xfrm>
          <a:prstGeom prst="rect">
            <a:avLst/>
          </a:prstGeom>
          <a:noFill/>
        </p:spPr>
        <p:txBody>
          <a:bodyPr wrap="square" rtlCol="0" anchor="ctr" anchorCtr="0">
            <a:spAutoFit/>
          </a:bodyPr>
          <a:lstStyle/>
          <a:p>
            <a:pPr algn="ctr"/>
            <a:r>
              <a:rPr lang="it-IT" sz="1050" b="1" dirty="0">
                <a:solidFill>
                  <a:schemeClr val="bg1"/>
                </a:solidFill>
                <a:latin typeface="Yu Gothic UI Semilight" panose="020B0400000000000000" pitchFamily="34" charset="-128"/>
                <a:ea typeface="Yu Gothic UI Semilight" panose="020B0400000000000000" pitchFamily="34" charset="-128"/>
              </a:rPr>
              <a:t>1</a:t>
            </a:r>
            <a:r>
              <a:rPr lang="sl-SI" sz="1050" b="1" dirty="0">
                <a:solidFill>
                  <a:schemeClr val="bg1"/>
                </a:solidFill>
                <a:latin typeface="Yu Gothic UI Semilight" panose="020B0400000000000000" pitchFamily="34" charset="-128"/>
                <a:ea typeface="Yu Gothic UI Semilight" panose="020B0400000000000000" pitchFamily="34" charset="-128"/>
              </a:rPr>
              <a:t>1</a:t>
            </a:r>
            <a:endParaRPr lang="it-IT" sz="1050" b="1" dirty="0">
              <a:solidFill>
                <a:schemeClr val="bg1"/>
              </a:solidFill>
              <a:latin typeface="Yu Gothic UI Semilight" panose="020B0400000000000000" pitchFamily="34" charset="-128"/>
              <a:ea typeface="Yu Gothic UI Semilight" panose="020B0400000000000000" pitchFamily="34" charset="-128"/>
            </a:endParaRPr>
          </a:p>
        </p:txBody>
      </p:sp>
      <p:sp>
        <p:nvSpPr>
          <p:cNvPr id="11" name="Označba mesta vsebine 10"/>
          <p:cNvSpPr>
            <a:spLocks noGrp="1"/>
          </p:cNvSpPr>
          <p:nvPr>
            <p:ph type="body" idx="1"/>
          </p:nvPr>
        </p:nvSpPr>
        <p:spPr>
          <a:xfrm>
            <a:off x="370650" y="1059582"/>
            <a:ext cx="8665846" cy="3982318"/>
          </a:xfrm>
        </p:spPr>
        <p:txBody>
          <a:bodyPr>
            <a:normAutofit/>
          </a:bodyPr>
          <a:lstStyle/>
          <a:p>
            <a:r>
              <a:rPr lang="sl-SI" dirty="0"/>
              <a:t>H</a:t>
            </a:r>
            <a:r>
              <a:rPr lang="en-GB" dirty="0"/>
              <a:t>ow </a:t>
            </a:r>
            <a:r>
              <a:rPr lang="en-US" dirty="0" smtClean="0"/>
              <a:t>consequently planning will be applied in the real world</a:t>
            </a:r>
            <a:r>
              <a:rPr lang="sl-SI" dirty="0" smtClean="0"/>
              <a:t>?</a:t>
            </a:r>
          </a:p>
          <a:p>
            <a:r>
              <a:rPr lang="sl-SI" dirty="0" smtClean="0"/>
              <a:t>…</a:t>
            </a:r>
            <a:r>
              <a:rPr lang="en-US" dirty="0" smtClean="0"/>
              <a:t> and whether it will bring about a more effective </a:t>
            </a:r>
            <a:r>
              <a:rPr lang="en-GB" dirty="0" smtClean="0"/>
              <a:t>policy</a:t>
            </a:r>
            <a:r>
              <a:rPr lang="sl-SI" dirty="0"/>
              <a:t>?</a:t>
            </a:r>
          </a:p>
          <a:p>
            <a:r>
              <a:rPr lang="sl-SI" dirty="0"/>
              <a:t>F</a:t>
            </a:r>
            <a:r>
              <a:rPr lang="en-GB" dirty="0"/>
              <a:t>ears that, </a:t>
            </a:r>
            <a:r>
              <a:rPr lang="en-GB" dirty="0" smtClean="0"/>
              <a:t>similarly </a:t>
            </a:r>
            <a:r>
              <a:rPr lang="en-GB" dirty="0"/>
              <a:t>to ‘</a:t>
            </a:r>
            <a:r>
              <a:rPr lang="en-GB" u="sng" dirty="0">
                <a:solidFill>
                  <a:srgbClr val="00B050"/>
                </a:solidFill>
                <a:hlinkClick r:id="rId3"/>
              </a:rPr>
              <a:t>Greening</a:t>
            </a:r>
            <a:r>
              <a:rPr lang="en-GB" dirty="0"/>
              <a:t>’ in the previous reform, </a:t>
            </a:r>
            <a:endParaRPr lang="sl-SI" dirty="0" smtClean="0"/>
          </a:p>
          <a:p>
            <a:pPr lvl="1"/>
            <a:r>
              <a:rPr lang="sl-SI" dirty="0" smtClean="0"/>
              <a:t>… </a:t>
            </a:r>
            <a:r>
              <a:rPr lang="en-GB" dirty="0" smtClean="0"/>
              <a:t>strategic </a:t>
            </a:r>
            <a:r>
              <a:rPr lang="en-GB" dirty="0"/>
              <a:t>planning is simply a new pretext to preserve the redistribution approach of the CAP, with at best marginal changes in its functioning and effects</a:t>
            </a:r>
            <a:r>
              <a:rPr lang="sl-SI" dirty="0"/>
              <a:t>?</a:t>
            </a:r>
          </a:p>
          <a:p>
            <a:endParaRPr lang="sl-SI" dirty="0" smtClean="0"/>
          </a:p>
          <a:p>
            <a:pPr lvl="1"/>
            <a:endParaRPr lang="en-US" dirty="0"/>
          </a:p>
        </p:txBody>
      </p:sp>
      <p:sp>
        <p:nvSpPr>
          <p:cNvPr id="9" name="Naslov 8"/>
          <p:cNvSpPr>
            <a:spLocks noGrp="1"/>
          </p:cNvSpPr>
          <p:nvPr>
            <p:ph type="title"/>
          </p:nvPr>
        </p:nvSpPr>
        <p:spPr/>
        <p:txBody>
          <a:bodyPr/>
          <a:lstStyle/>
          <a:p>
            <a:r>
              <a:rPr lang="sl-SI" sz="2800" dirty="0" smtClean="0">
                <a:solidFill>
                  <a:schemeClr val="bg1">
                    <a:lumMod val="65000"/>
                  </a:schemeClr>
                </a:solidFill>
              </a:rPr>
              <a:t>CAP </a:t>
            </a:r>
            <a:r>
              <a:rPr lang="sl-SI" sz="2800" dirty="0" err="1" smtClean="0">
                <a:solidFill>
                  <a:schemeClr val="bg1">
                    <a:lumMod val="65000"/>
                  </a:schemeClr>
                </a:solidFill>
              </a:rPr>
              <a:t>Strategic</a:t>
            </a:r>
            <a:r>
              <a:rPr lang="sl-SI" sz="2800" dirty="0" smtClean="0">
                <a:solidFill>
                  <a:schemeClr val="bg1">
                    <a:lumMod val="65000"/>
                  </a:schemeClr>
                </a:solidFill>
              </a:rPr>
              <a:t> </a:t>
            </a:r>
            <a:r>
              <a:rPr lang="sl-SI" sz="2800" dirty="0" err="1" smtClean="0">
                <a:solidFill>
                  <a:schemeClr val="bg1">
                    <a:lumMod val="65000"/>
                  </a:schemeClr>
                </a:solidFill>
              </a:rPr>
              <a:t>planning</a:t>
            </a:r>
            <a:r>
              <a:rPr lang="sl-SI" sz="2800" dirty="0" smtClean="0">
                <a:solidFill>
                  <a:schemeClr val="bg1">
                    <a:lumMod val="65000"/>
                  </a:schemeClr>
                </a:solidFill>
              </a:rPr>
              <a:t>: </a:t>
            </a:r>
            <a:r>
              <a:rPr lang="en-GB" dirty="0" smtClean="0"/>
              <a:t>main dilemma</a:t>
            </a:r>
            <a:endParaRPr lang="en-GB" dirty="0"/>
          </a:p>
        </p:txBody>
      </p:sp>
      <p:sp>
        <p:nvSpPr>
          <p:cNvPr id="3" name="Označba mesta številke diapozitiva 2"/>
          <p:cNvSpPr>
            <a:spLocks noGrp="1"/>
          </p:cNvSpPr>
          <p:nvPr>
            <p:ph type="sldNum" sz="quarter" idx="4294967295"/>
          </p:nvPr>
        </p:nvSpPr>
        <p:spPr>
          <a:xfrm>
            <a:off x="7010400" y="4767263"/>
            <a:ext cx="2133600" cy="274637"/>
          </a:xfrm>
          <a:prstGeom prst="rect">
            <a:avLst/>
          </a:prstGeom>
        </p:spPr>
        <p:txBody>
          <a:bodyPr/>
          <a:lstStyle/>
          <a:p>
            <a:pPr algn="r"/>
            <a:fld id="{DAB914FF-E288-4808-BC58-F8ECC7C2D859}" type="slidenum">
              <a:rPr lang="sl-SI" altLang="sl-SI" smtClean="0"/>
              <a:pPr algn="r"/>
              <a:t>5</a:t>
            </a:fld>
            <a:endParaRPr lang="sl-SI" altLang="sl-SI" dirty="0"/>
          </a:p>
        </p:txBody>
      </p:sp>
      <p:sp>
        <p:nvSpPr>
          <p:cNvPr id="13" name="Rectangle 2"/>
          <p:cNvSpPr txBox="1">
            <a:spLocks noChangeArrowheads="1"/>
          </p:cNvSpPr>
          <p:nvPr/>
        </p:nvSpPr>
        <p:spPr>
          <a:xfrm>
            <a:off x="523050" y="-92546"/>
            <a:ext cx="8385000" cy="72870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434343"/>
              </a:buClr>
              <a:buSzPts val="2800"/>
              <a:buFont typeface="Garamond"/>
              <a:buNone/>
              <a:defRPr sz="3600" b="1" i="1" u="none" strike="noStrike" cap="none">
                <a:solidFill>
                  <a:srgbClr val="002060"/>
                </a:solidFill>
                <a:latin typeface="Garamond"/>
                <a:ea typeface="Garamond"/>
                <a:cs typeface="Garamond"/>
                <a:sym typeface="Garamond"/>
              </a:defRPr>
            </a:lvl1pPr>
            <a:lvl2pPr marL="0" marR="0" lvl="1" indent="0" algn="ctr" rtl="0">
              <a:lnSpc>
                <a:spcPct val="100000"/>
              </a:lnSpc>
              <a:spcBef>
                <a:spcPts val="0"/>
              </a:spcBef>
              <a:spcAft>
                <a:spcPts val="0"/>
              </a:spcAft>
              <a:buClr>
                <a:srgbClr val="434343"/>
              </a:buClr>
              <a:buSzPts val="2800"/>
              <a:buFont typeface="Gentium Book Basic"/>
              <a:buNone/>
              <a:defRPr sz="2800" b="0" i="0" u="none" strike="noStrike" cap="none">
                <a:solidFill>
                  <a:srgbClr val="434343"/>
                </a:solidFill>
                <a:latin typeface="Gentium Book Basic"/>
                <a:ea typeface="Gentium Book Basic"/>
                <a:cs typeface="Gentium Book Basic"/>
                <a:sym typeface="Gentium Book Basic"/>
              </a:defRPr>
            </a:lvl2pPr>
            <a:lvl3pPr marL="0" marR="0" lvl="2" indent="0" algn="ctr" rtl="0">
              <a:lnSpc>
                <a:spcPct val="100000"/>
              </a:lnSpc>
              <a:spcBef>
                <a:spcPts val="0"/>
              </a:spcBef>
              <a:spcAft>
                <a:spcPts val="0"/>
              </a:spcAft>
              <a:buClr>
                <a:srgbClr val="434343"/>
              </a:buClr>
              <a:buSzPts val="2800"/>
              <a:buFont typeface="Gentium Book Basic"/>
              <a:buNone/>
              <a:defRPr sz="2800" b="0" i="0" u="none" strike="noStrike" cap="none">
                <a:solidFill>
                  <a:srgbClr val="434343"/>
                </a:solidFill>
                <a:latin typeface="Gentium Book Basic"/>
                <a:ea typeface="Gentium Book Basic"/>
                <a:cs typeface="Gentium Book Basic"/>
                <a:sym typeface="Gentium Book Basic"/>
              </a:defRPr>
            </a:lvl3pPr>
            <a:lvl4pPr marL="0" marR="0" lvl="3" indent="0" algn="ctr" rtl="0">
              <a:lnSpc>
                <a:spcPct val="100000"/>
              </a:lnSpc>
              <a:spcBef>
                <a:spcPts val="0"/>
              </a:spcBef>
              <a:spcAft>
                <a:spcPts val="0"/>
              </a:spcAft>
              <a:buClr>
                <a:srgbClr val="434343"/>
              </a:buClr>
              <a:buSzPts val="2800"/>
              <a:buFont typeface="Gentium Book Basic"/>
              <a:buNone/>
              <a:defRPr sz="2800" b="0" i="0" u="none" strike="noStrike" cap="none">
                <a:solidFill>
                  <a:srgbClr val="434343"/>
                </a:solidFill>
                <a:latin typeface="Gentium Book Basic"/>
                <a:ea typeface="Gentium Book Basic"/>
                <a:cs typeface="Gentium Book Basic"/>
                <a:sym typeface="Gentium Book Basic"/>
              </a:defRPr>
            </a:lvl4pPr>
            <a:lvl5pPr marL="0" marR="0" lvl="4" indent="0" algn="ctr" rtl="0">
              <a:lnSpc>
                <a:spcPct val="100000"/>
              </a:lnSpc>
              <a:spcBef>
                <a:spcPts val="0"/>
              </a:spcBef>
              <a:spcAft>
                <a:spcPts val="0"/>
              </a:spcAft>
              <a:buClr>
                <a:srgbClr val="434343"/>
              </a:buClr>
              <a:buSzPts val="2800"/>
              <a:buFont typeface="Gentium Book Basic"/>
              <a:buNone/>
              <a:defRPr sz="2800" b="0" i="0" u="none" strike="noStrike" cap="none">
                <a:solidFill>
                  <a:srgbClr val="434343"/>
                </a:solidFill>
                <a:latin typeface="Gentium Book Basic"/>
                <a:ea typeface="Gentium Book Basic"/>
                <a:cs typeface="Gentium Book Basic"/>
                <a:sym typeface="Gentium Book Basic"/>
              </a:defRPr>
            </a:lvl5pPr>
            <a:lvl6pPr marL="457200" marR="0" lvl="5" indent="0" algn="ctr" rtl="0">
              <a:lnSpc>
                <a:spcPct val="100000"/>
              </a:lnSpc>
              <a:spcBef>
                <a:spcPts val="0"/>
              </a:spcBef>
              <a:spcAft>
                <a:spcPts val="0"/>
              </a:spcAft>
              <a:buClr>
                <a:srgbClr val="434343"/>
              </a:buClr>
              <a:buSzPts val="2800"/>
              <a:buFont typeface="Gentium Book Basic"/>
              <a:buNone/>
              <a:defRPr sz="2800" b="0" i="0" u="none" strike="noStrike" cap="none">
                <a:solidFill>
                  <a:srgbClr val="434343"/>
                </a:solidFill>
                <a:latin typeface="Gentium Book Basic"/>
                <a:ea typeface="Gentium Book Basic"/>
                <a:cs typeface="Gentium Book Basic"/>
                <a:sym typeface="Gentium Book Basic"/>
              </a:defRPr>
            </a:lvl6pPr>
            <a:lvl7pPr marL="914400" marR="0" lvl="6" indent="0" algn="ctr" rtl="0">
              <a:lnSpc>
                <a:spcPct val="100000"/>
              </a:lnSpc>
              <a:spcBef>
                <a:spcPts val="0"/>
              </a:spcBef>
              <a:spcAft>
                <a:spcPts val="0"/>
              </a:spcAft>
              <a:buClr>
                <a:srgbClr val="434343"/>
              </a:buClr>
              <a:buSzPts val="2800"/>
              <a:buFont typeface="Gentium Book Basic"/>
              <a:buNone/>
              <a:defRPr sz="2800" b="0" i="0" u="none" strike="noStrike" cap="none">
                <a:solidFill>
                  <a:srgbClr val="434343"/>
                </a:solidFill>
                <a:latin typeface="Gentium Book Basic"/>
                <a:ea typeface="Gentium Book Basic"/>
                <a:cs typeface="Gentium Book Basic"/>
                <a:sym typeface="Gentium Book Basic"/>
              </a:defRPr>
            </a:lvl7pPr>
            <a:lvl8pPr marL="1371600" marR="0" lvl="7" indent="0" algn="ctr" rtl="0">
              <a:lnSpc>
                <a:spcPct val="100000"/>
              </a:lnSpc>
              <a:spcBef>
                <a:spcPts val="0"/>
              </a:spcBef>
              <a:spcAft>
                <a:spcPts val="0"/>
              </a:spcAft>
              <a:buClr>
                <a:srgbClr val="434343"/>
              </a:buClr>
              <a:buSzPts val="2800"/>
              <a:buFont typeface="Gentium Book Basic"/>
              <a:buNone/>
              <a:defRPr sz="2800" b="0" i="0" u="none" strike="noStrike" cap="none">
                <a:solidFill>
                  <a:srgbClr val="434343"/>
                </a:solidFill>
                <a:latin typeface="Gentium Book Basic"/>
                <a:ea typeface="Gentium Book Basic"/>
                <a:cs typeface="Gentium Book Basic"/>
                <a:sym typeface="Gentium Book Basic"/>
              </a:defRPr>
            </a:lvl8pPr>
            <a:lvl9pPr marL="1828800" marR="0" lvl="8" indent="0" algn="ctr" rtl="0">
              <a:lnSpc>
                <a:spcPct val="100000"/>
              </a:lnSpc>
              <a:spcBef>
                <a:spcPts val="0"/>
              </a:spcBef>
              <a:spcAft>
                <a:spcPts val="0"/>
              </a:spcAft>
              <a:buClr>
                <a:srgbClr val="434343"/>
              </a:buClr>
              <a:buSzPts val="2800"/>
              <a:buFont typeface="Gentium Book Basic"/>
              <a:buNone/>
              <a:defRPr sz="2800" b="0" i="0" u="none" strike="noStrike" cap="none">
                <a:solidFill>
                  <a:srgbClr val="434343"/>
                </a:solidFill>
                <a:latin typeface="Gentium Book Basic"/>
                <a:ea typeface="Gentium Book Basic"/>
                <a:cs typeface="Gentium Book Basic"/>
                <a:sym typeface="Gentium Book Basic"/>
              </a:defRPr>
            </a:lvl9pPr>
          </a:lstStyle>
          <a:p>
            <a:pPr algn="r"/>
            <a:r>
              <a:rPr lang="sl-SI" sz="1600" dirty="0" smtClean="0">
                <a:solidFill>
                  <a:srgbClr val="D00000"/>
                </a:solidFill>
              </a:rPr>
              <a:t>A.  </a:t>
            </a:r>
            <a:r>
              <a:rPr lang="sl-SI" sz="1600" dirty="0" err="1" smtClean="0">
                <a:solidFill>
                  <a:srgbClr val="D00000"/>
                </a:solidFill>
              </a:rPr>
              <a:t>Motivation</a:t>
            </a:r>
            <a:endParaRPr lang="en-GB" sz="2400" dirty="0"/>
          </a:p>
        </p:txBody>
      </p:sp>
      <p:pic>
        <p:nvPicPr>
          <p:cNvPr id="4" name="Slika 3"/>
          <p:cNvPicPr>
            <a:picLocks noChangeAspect="1"/>
          </p:cNvPicPr>
          <p:nvPr/>
        </p:nvPicPr>
        <p:blipFill>
          <a:blip r:embed="rId4"/>
          <a:stretch>
            <a:fillRect/>
          </a:stretch>
        </p:blipFill>
        <p:spPr>
          <a:xfrm>
            <a:off x="2555776" y="3219822"/>
            <a:ext cx="3058561" cy="1722047"/>
          </a:xfrm>
          <a:prstGeom prst="rect">
            <a:avLst/>
          </a:prstGeom>
        </p:spPr>
      </p:pic>
    </p:spTree>
    <p:extLst>
      <p:ext uri="{BB962C8B-B14F-4D97-AF65-F5344CB8AC3E}">
        <p14:creationId xmlns:p14="http://schemas.microsoft.com/office/powerpoint/2010/main" val="25214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xmlns="" id="{04AC30A4-6BE1-40C9-97D8-F9774A63E076}"/>
              </a:ext>
            </a:extLst>
          </p:cNvPr>
          <p:cNvSpPr txBox="1"/>
          <p:nvPr/>
        </p:nvSpPr>
        <p:spPr>
          <a:xfrm>
            <a:off x="4220233" y="4201505"/>
            <a:ext cx="3056831" cy="369332"/>
          </a:xfrm>
          <a:prstGeom prst="rect">
            <a:avLst/>
          </a:prstGeom>
          <a:noFill/>
        </p:spPr>
        <p:txBody>
          <a:bodyPr wrap="square" rtlCol="0" anchor="ctr" anchorCtr="0">
            <a:spAutoFit/>
          </a:bodyPr>
          <a:lstStyle/>
          <a:p>
            <a:pPr algn="ctr"/>
            <a:r>
              <a:rPr lang="en-GB" sz="900" dirty="0">
                <a:solidFill>
                  <a:schemeClr val="bg1"/>
                </a:solidFill>
              </a:rPr>
              <a:t>Research of EU’s C</a:t>
            </a:r>
            <a:r>
              <a:rPr lang="sl-SI" sz="900" dirty="0">
                <a:solidFill>
                  <a:schemeClr val="bg1"/>
                </a:solidFill>
              </a:rPr>
              <a:t>AP</a:t>
            </a:r>
            <a:r>
              <a:rPr lang="en-GB" sz="900" dirty="0">
                <a:solidFill>
                  <a:schemeClr val="bg1"/>
                </a:solidFill>
              </a:rPr>
              <a:t>: disciplinary boundaries and beyond</a:t>
            </a:r>
            <a:endParaRPr lang="it-IT" sz="900" dirty="0">
              <a:solidFill>
                <a:schemeClr val="bg1"/>
              </a:solidFill>
              <a:latin typeface="Yu Gothic UI Semilight" panose="020B0400000000000000" pitchFamily="34" charset="-128"/>
              <a:ea typeface="Yu Gothic UI Semilight" panose="020B0400000000000000" pitchFamily="34" charset="-128"/>
            </a:endParaRPr>
          </a:p>
        </p:txBody>
      </p:sp>
      <p:sp>
        <p:nvSpPr>
          <p:cNvPr id="10" name="CasellaDiTesto 9">
            <a:extLst>
              <a:ext uri="{FF2B5EF4-FFF2-40B4-BE49-F238E27FC236}">
                <a16:creationId xmlns:a16="http://schemas.microsoft.com/office/drawing/2014/main" xmlns="" id="{C10B1291-99EF-4138-9821-E3228EDAD5AA}"/>
              </a:ext>
            </a:extLst>
          </p:cNvPr>
          <p:cNvSpPr txBox="1"/>
          <p:nvPr/>
        </p:nvSpPr>
        <p:spPr>
          <a:xfrm>
            <a:off x="7508762" y="4172348"/>
            <a:ext cx="260538" cy="415498"/>
          </a:xfrm>
          <a:prstGeom prst="rect">
            <a:avLst/>
          </a:prstGeom>
          <a:noFill/>
        </p:spPr>
        <p:txBody>
          <a:bodyPr wrap="square" rtlCol="0" anchor="ctr" anchorCtr="0">
            <a:spAutoFit/>
          </a:bodyPr>
          <a:lstStyle/>
          <a:p>
            <a:pPr algn="ctr"/>
            <a:r>
              <a:rPr lang="it-IT" sz="1050" b="1" dirty="0">
                <a:solidFill>
                  <a:schemeClr val="bg1"/>
                </a:solidFill>
                <a:latin typeface="Yu Gothic UI Semilight" panose="020B0400000000000000" pitchFamily="34" charset="-128"/>
                <a:ea typeface="Yu Gothic UI Semilight" panose="020B0400000000000000" pitchFamily="34" charset="-128"/>
              </a:rPr>
              <a:t>1</a:t>
            </a:r>
            <a:r>
              <a:rPr lang="sl-SI" sz="1050" b="1" dirty="0">
                <a:solidFill>
                  <a:schemeClr val="bg1"/>
                </a:solidFill>
                <a:latin typeface="Yu Gothic UI Semilight" panose="020B0400000000000000" pitchFamily="34" charset="-128"/>
                <a:ea typeface="Yu Gothic UI Semilight" panose="020B0400000000000000" pitchFamily="34" charset="-128"/>
              </a:rPr>
              <a:t>1</a:t>
            </a:r>
            <a:endParaRPr lang="it-IT" sz="1050" b="1" dirty="0">
              <a:solidFill>
                <a:schemeClr val="bg1"/>
              </a:solidFill>
              <a:latin typeface="Yu Gothic UI Semilight" panose="020B0400000000000000" pitchFamily="34" charset="-128"/>
              <a:ea typeface="Yu Gothic UI Semilight" panose="020B0400000000000000" pitchFamily="34" charset="-128"/>
            </a:endParaRPr>
          </a:p>
        </p:txBody>
      </p:sp>
      <p:sp>
        <p:nvSpPr>
          <p:cNvPr id="11" name="Označba mesta vsebine 10"/>
          <p:cNvSpPr>
            <a:spLocks noGrp="1"/>
          </p:cNvSpPr>
          <p:nvPr>
            <p:ph type="body" idx="1"/>
          </p:nvPr>
        </p:nvSpPr>
        <p:spPr>
          <a:xfrm>
            <a:off x="370650" y="1059582"/>
            <a:ext cx="8665846" cy="3982318"/>
          </a:xfrm>
        </p:spPr>
        <p:txBody>
          <a:bodyPr>
            <a:normAutofit/>
          </a:bodyPr>
          <a:lstStyle/>
          <a:p>
            <a:r>
              <a:rPr lang="sl-SI" dirty="0" err="1" smtClean="0"/>
              <a:t>Mainstream</a:t>
            </a:r>
            <a:r>
              <a:rPr lang="sl-SI" dirty="0" smtClean="0"/>
              <a:t> </a:t>
            </a:r>
            <a:r>
              <a:rPr lang="en-GB" dirty="0"/>
              <a:t>governmental and non-governmental </a:t>
            </a:r>
            <a:r>
              <a:rPr lang="en-GB" dirty="0" smtClean="0"/>
              <a:t>organisations</a:t>
            </a:r>
            <a:r>
              <a:rPr lang="sl-SI" dirty="0" smtClean="0"/>
              <a:t>:</a:t>
            </a:r>
          </a:p>
          <a:p>
            <a:pPr lvl="1"/>
            <a:r>
              <a:rPr lang="en-GB" dirty="0" smtClean="0"/>
              <a:t>the </a:t>
            </a:r>
            <a:r>
              <a:rPr lang="en-GB" b="1" dirty="0">
                <a:solidFill>
                  <a:srgbClr val="C00000"/>
                </a:solidFill>
              </a:rPr>
              <a:t>amount of funding </a:t>
            </a:r>
            <a:r>
              <a:rPr lang="en-GB" dirty="0"/>
              <a:t>and that will still be available for the </a:t>
            </a:r>
            <a:r>
              <a:rPr lang="en-GB" dirty="0" smtClean="0"/>
              <a:t>CAP, </a:t>
            </a:r>
            <a:endParaRPr lang="sl-SI" dirty="0" smtClean="0"/>
          </a:p>
          <a:p>
            <a:pPr lvl="1"/>
            <a:r>
              <a:rPr lang="en-GB" dirty="0" smtClean="0"/>
              <a:t>coupled </a:t>
            </a:r>
            <a:r>
              <a:rPr lang="en-GB" dirty="0"/>
              <a:t>with how many </a:t>
            </a:r>
            <a:r>
              <a:rPr lang="sl-SI" dirty="0" smtClean="0"/>
              <a:t>“</a:t>
            </a:r>
            <a:r>
              <a:rPr lang="en-GB" b="1" dirty="0" smtClean="0">
                <a:solidFill>
                  <a:srgbClr val="C00000"/>
                </a:solidFill>
              </a:rPr>
              <a:t>new</a:t>
            </a:r>
            <a:r>
              <a:rPr lang="en-GB" b="1" dirty="0">
                <a:solidFill>
                  <a:srgbClr val="C00000"/>
                </a:solidFill>
              </a:rPr>
              <a:t>’ </a:t>
            </a:r>
            <a:r>
              <a:rPr lang="en-GB" b="1" dirty="0" smtClean="0">
                <a:solidFill>
                  <a:srgbClr val="C00000"/>
                </a:solidFill>
              </a:rPr>
              <a:t>demands</a:t>
            </a:r>
            <a:r>
              <a:rPr lang="sl-SI" dirty="0" smtClean="0"/>
              <a:t>“</a:t>
            </a:r>
            <a:r>
              <a:rPr lang="en-GB" dirty="0" smtClean="0"/>
              <a:t> </a:t>
            </a:r>
            <a:r>
              <a:rPr lang="en-GB" dirty="0"/>
              <a:t>will be placed on farming.</a:t>
            </a:r>
            <a:endParaRPr lang="sl-SI" dirty="0"/>
          </a:p>
          <a:p>
            <a:r>
              <a:rPr lang="sl-SI" dirty="0" err="1" smtClean="0"/>
              <a:t>Environmental</a:t>
            </a:r>
            <a:r>
              <a:rPr lang="sl-SI" dirty="0" smtClean="0"/>
              <a:t> </a:t>
            </a:r>
            <a:r>
              <a:rPr lang="sl-SI" dirty="0" err="1" smtClean="0"/>
              <a:t>organisations</a:t>
            </a:r>
            <a:r>
              <a:rPr lang="sl-SI" dirty="0" smtClean="0"/>
              <a:t> </a:t>
            </a:r>
            <a:r>
              <a:rPr lang="sl-SI" dirty="0" err="1" smtClean="0"/>
              <a:t>and</a:t>
            </a:r>
            <a:r>
              <a:rPr lang="sl-SI" dirty="0" smtClean="0"/>
              <a:t> some </a:t>
            </a:r>
            <a:r>
              <a:rPr lang="sl-SI" dirty="0" err="1" smtClean="0"/>
              <a:t>policy</a:t>
            </a:r>
            <a:r>
              <a:rPr lang="sl-SI" dirty="0" smtClean="0"/>
              <a:t> </a:t>
            </a:r>
            <a:r>
              <a:rPr lang="sl-SI" dirty="0" err="1" smtClean="0"/>
              <a:t>analysts</a:t>
            </a:r>
            <a:r>
              <a:rPr lang="sl-SI" dirty="0" smtClean="0"/>
              <a:t>:</a:t>
            </a:r>
          </a:p>
          <a:p>
            <a:pPr lvl="1"/>
            <a:r>
              <a:rPr lang="en-GB" i="1" dirty="0" smtClean="0"/>
              <a:t>applying </a:t>
            </a:r>
            <a:r>
              <a:rPr lang="en-GB" i="1" dirty="0"/>
              <a:t>national strategic planning to the entire CAP </a:t>
            </a:r>
            <a:r>
              <a:rPr lang="en-GB" i="1" dirty="0" smtClean="0"/>
              <a:t>represents</a:t>
            </a:r>
            <a:r>
              <a:rPr lang="sl-SI" i="1" dirty="0" smtClean="0"/>
              <a:t> t</a:t>
            </a:r>
            <a:r>
              <a:rPr lang="en-GB" i="1" dirty="0" smtClean="0"/>
              <a:t>he </a:t>
            </a:r>
            <a:r>
              <a:rPr lang="en-GB" b="1" i="1" dirty="0">
                <a:solidFill>
                  <a:srgbClr val="C00000"/>
                </a:solidFill>
              </a:rPr>
              <a:t>greatest novelty</a:t>
            </a:r>
            <a:r>
              <a:rPr lang="en-GB" i="1" dirty="0"/>
              <a:t> and merits careful consideration and debate</a:t>
            </a:r>
            <a:r>
              <a:rPr lang="en-GB" dirty="0"/>
              <a:t>.</a:t>
            </a:r>
            <a:endParaRPr lang="sl-SI" dirty="0"/>
          </a:p>
          <a:p>
            <a:endParaRPr lang="sl-SI" dirty="0" smtClean="0"/>
          </a:p>
          <a:p>
            <a:pPr marL="590550" lvl="1" indent="0">
              <a:buNone/>
            </a:pPr>
            <a:endParaRPr lang="en-US" dirty="0"/>
          </a:p>
        </p:txBody>
      </p:sp>
      <p:sp>
        <p:nvSpPr>
          <p:cNvPr id="9" name="Naslov 8"/>
          <p:cNvSpPr>
            <a:spLocks noGrp="1"/>
          </p:cNvSpPr>
          <p:nvPr>
            <p:ph type="title"/>
          </p:nvPr>
        </p:nvSpPr>
        <p:spPr/>
        <p:txBody>
          <a:bodyPr/>
          <a:lstStyle/>
          <a:p>
            <a:r>
              <a:rPr lang="sl-SI" sz="2800" dirty="0" smtClean="0">
                <a:solidFill>
                  <a:schemeClr val="bg1">
                    <a:lumMod val="65000"/>
                  </a:schemeClr>
                </a:solidFill>
              </a:rPr>
              <a:t>CAP </a:t>
            </a:r>
            <a:r>
              <a:rPr lang="sl-SI" sz="2800" dirty="0" err="1" smtClean="0">
                <a:solidFill>
                  <a:schemeClr val="bg1">
                    <a:lumMod val="65000"/>
                  </a:schemeClr>
                </a:solidFill>
              </a:rPr>
              <a:t>Strategic</a:t>
            </a:r>
            <a:r>
              <a:rPr lang="sl-SI" sz="2800" dirty="0" smtClean="0">
                <a:solidFill>
                  <a:schemeClr val="bg1">
                    <a:lumMod val="65000"/>
                  </a:schemeClr>
                </a:solidFill>
              </a:rPr>
              <a:t> </a:t>
            </a:r>
            <a:r>
              <a:rPr lang="sl-SI" sz="2800" dirty="0" err="1" smtClean="0">
                <a:solidFill>
                  <a:schemeClr val="bg1">
                    <a:lumMod val="65000"/>
                  </a:schemeClr>
                </a:solidFill>
              </a:rPr>
              <a:t>planning</a:t>
            </a:r>
            <a:r>
              <a:rPr lang="sl-SI" sz="2800" dirty="0" smtClean="0">
                <a:solidFill>
                  <a:schemeClr val="bg1">
                    <a:lumMod val="65000"/>
                  </a:schemeClr>
                </a:solidFill>
              </a:rPr>
              <a:t>: </a:t>
            </a:r>
            <a:r>
              <a:rPr lang="sl-SI" dirty="0" err="1" smtClean="0"/>
              <a:t>two</a:t>
            </a:r>
            <a:r>
              <a:rPr lang="sl-SI" dirty="0" smtClean="0"/>
              <a:t> </a:t>
            </a:r>
            <a:r>
              <a:rPr lang="sl-SI" dirty="0" err="1" smtClean="0"/>
              <a:t>visions</a:t>
            </a:r>
            <a:endParaRPr lang="it-IT" dirty="0"/>
          </a:p>
        </p:txBody>
      </p:sp>
      <p:sp>
        <p:nvSpPr>
          <p:cNvPr id="3" name="Označba mesta številke diapozitiva 2"/>
          <p:cNvSpPr>
            <a:spLocks noGrp="1"/>
          </p:cNvSpPr>
          <p:nvPr>
            <p:ph type="sldNum" sz="quarter" idx="4294967295"/>
          </p:nvPr>
        </p:nvSpPr>
        <p:spPr>
          <a:xfrm>
            <a:off x="7010400" y="4767263"/>
            <a:ext cx="2133600" cy="274637"/>
          </a:xfrm>
          <a:prstGeom prst="rect">
            <a:avLst/>
          </a:prstGeom>
        </p:spPr>
        <p:txBody>
          <a:bodyPr/>
          <a:lstStyle/>
          <a:p>
            <a:pPr algn="r"/>
            <a:fld id="{DAB914FF-E288-4808-BC58-F8ECC7C2D859}" type="slidenum">
              <a:rPr lang="sl-SI" altLang="sl-SI" smtClean="0"/>
              <a:pPr algn="r"/>
              <a:t>6</a:t>
            </a:fld>
            <a:endParaRPr lang="sl-SI" altLang="sl-SI" dirty="0"/>
          </a:p>
        </p:txBody>
      </p:sp>
      <p:sp>
        <p:nvSpPr>
          <p:cNvPr id="13" name="Rectangle 2"/>
          <p:cNvSpPr txBox="1">
            <a:spLocks noChangeArrowheads="1"/>
          </p:cNvSpPr>
          <p:nvPr/>
        </p:nvSpPr>
        <p:spPr>
          <a:xfrm>
            <a:off x="523050" y="-92546"/>
            <a:ext cx="8385000" cy="72870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434343"/>
              </a:buClr>
              <a:buSzPts val="2800"/>
              <a:buFont typeface="Garamond"/>
              <a:buNone/>
              <a:defRPr sz="3600" b="1" i="1" u="none" strike="noStrike" cap="none">
                <a:solidFill>
                  <a:srgbClr val="002060"/>
                </a:solidFill>
                <a:latin typeface="Garamond"/>
                <a:ea typeface="Garamond"/>
                <a:cs typeface="Garamond"/>
                <a:sym typeface="Garamond"/>
              </a:defRPr>
            </a:lvl1pPr>
            <a:lvl2pPr marL="0" marR="0" lvl="1" indent="0" algn="ctr" rtl="0">
              <a:lnSpc>
                <a:spcPct val="100000"/>
              </a:lnSpc>
              <a:spcBef>
                <a:spcPts val="0"/>
              </a:spcBef>
              <a:spcAft>
                <a:spcPts val="0"/>
              </a:spcAft>
              <a:buClr>
                <a:srgbClr val="434343"/>
              </a:buClr>
              <a:buSzPts val="2800"/>
              <a:buFont typeface="Gentium Book Basic"/>
              <a:buNone/>
              <a:defRPr sz="2800" b="0" i="0" u="none" strike="noStrike" cap="none">
                <a:solidFill>
                  <a:srgbClr val="434343"/>
                </a:solidFill>
                <a:latin typeface="Gentium Book Basic"/>
                <a:ea typeface="Gentium Book Basic"/>
                <a:cs typeface="Gentium Book Basic"/>
                <a:sym typeface="Gentium Book Basic"/>
              </a:defRPr>
            </a:lvl2pPr>
            <a:lvl3pPr marL="0" marR="0" lvl="2" indent="0" algn="ctr" rtl="0">
              <a:lnSpc>
                <a:spcPct val="100000"/>
              </a:lnSpc>
              <a:spcBef>
                <a:spcPts val="0"/>
              </a:spcBef>
              <a:spcAft>
                <a:spcPts val="0"/>
              </a:spcAft>
              <a:buClr>
                <a:srgbClr val="434343"/>
              </a:buClr>
              <a:buSzPts val="2800"/>
              <a:buFont typeface="Gentium Book Basic"/>
              <a:buNone/>
              <a:defRPr sz="2800" b="0" i="0" u="none" strike="noStrike" cap="none">
                <a:solidFill>
                  <a:srgbClr val="434343"/>
                </a:solidFill>
                <a:latin typeface="Gentium Book Basic"/>
                <a:ea typeface="Gentium Book Basic"/>
                <a:cs typeface="Gentium Book Basic"/>
                <a:sym typeface="Gentium Book Basic"/>
              </a:defRPr>
            </a:lvl3pPr>
            <a:lvl4pPr marL="0" marR="0" lvl="3" indent="0" algn="ctr" rtl="0">
              <a:lnSpc>
                <a:spcPct val="100000"/>
              </a:lnSpc>
              <a:spcBef>
                <a:spcPts val="0"/>
              </a:spcBef>
              <a:spcAft>
                <a:spcPts val="0"/>
              </a:spcAft>
              <a:buClr>
                <a:srgbClr val="434343"/>
              </a:buClr>
              <a:buSzPts val="2800"/>
              <a:buFont typeface="Gentium Book Basic"/>
              <a:buNone/>
              <a:defRPr sz="2800" b="0" i="0" u="none" strike="noStrike" cap="none">
                <a:solidFill>
                  <a:srgbClr val="434343"/>
                </a:solidFill>
                <a:latin typeface="Gentium Book Basic"/>
                <a:ea typeface="Gentium Book Basic"/>
                <a:cs typeface="Gentium Book Basic"/>
                <a:sym typeface="Gentium Book Basic"/>
              </a:defRPr>
            </a:lvl4pPr>
            <a:lvl5pPr marL="0" marR="0" lvl="4" indent="0" algn="ctr" rtl="0">
              <a:lnSpc>
                <a:spcPct val="100000"/>
              </a:lnSpc>
              <a:spcBef>
                <a:spcPts val="0"/>
              </a:spcBef>
              <a:spcAft>
                <a:spcPts val="0"/>
              </a:spcAft>
              <a:buClr>
                <a:srgbClr val="434343"/>
              </a:buClr>
              <a:buSzPts val="2800"/>
              <a:buFont typeface="Gentium Book Basic"/>
              <a:buNone/>
              <a:defRPr sz="2800" b="0" i="0" u="none" strike="noStrike" cap="none">
                <a:solidFill>
                  <a:srgbClr val="434343"/>
                </a:solidFill>
                <a:latin typeface="Gentium Book Basic"/>
                <a:ea typeface="Gentium Book Basic"/>
                <a:cs typeface="Gentium Book Basic"/>
                <a:sym typeface="Gentium Book Basic"/>
              </a:defRPr>
            </a:lvl5pPr>
            <a:lvl6pPr marL="457200" marR="0" lvl="5" indent="0" algn="ctr" rtl="0">
              <a:lnSpc>
                <a:spcPct val="100000"/>
              </a:lnSpc>
              <a:spcBef>
                <a:spcPts val="0"/>
              </a:spcBef>
              <a:spcAft>
                <a:spcPts val="0"/>
              </a:spcAft>
              <a:buClr>
                <a:srgbClr val="434343"/>
              </a:buClr>
              <a:buSzPts val="2800"/>
              <a:buFont typeface="Gentium Book Basic"/>
              <a:buNone/>
              <a:defRPr sz="2800" b="0" i="0" u="none" strike="noStrike" cap="none">
                <a:solidFill>
                  <a:srgbClr val="434343"/>
                </a:solidFill>
                <a:latin typeface="Gentium Book Basic"/>
                <a:ea typeface="Gentium Book Basic"/>
                <a:cs typeface="Gentium Book Basic"/>
                <a:sym typeface="Gentium Book Basic"/>
              </a:defRPr>
            </a:lvl6pPr>
            <a:lvl7pPr marL="914400" marR="0" lvl="6" indent="0" algn="ctr" rtl="0">
              <a:lnSpc>
                <a:spcPct val="100000"/>
              </a:lnSpc>
              <a:spcBef>
                <a:spcPts val="0"/>
              </a:spcBef>
              <a:spcAft>
                <a:spcPts val="0"/>
              </a:spcAft>
              <a:buClr>
                <a:srgbClr val="434343"/>
              </a:buClr>
              <a:buSzPts val="2800"/>
              <a:buFont typeface="Gentium Book Basic"/>
              <a:buNone/>
              <a:defRPr sz="2800" b="0" i="0" u="none" strike="noStrike" cap="none">
                <a:solidFill>
                  <a:srgbClr val="434343"/>
                </a:solidFill>
                <a:latin typeface="Gentium Book Basic"/>
                <a:ea typeface="Gentium Book Basic"/>
                <a:cs typeface="Gentium Book Basic"/>
                <a:sym typeface="Gentium Book Basic"/>
              </a:defRPr>
            </a:lvl7pPr>
            <a:lvl8pPr marL="1371600" marR="0" lvl="7" indent="0" algn="ctr" rtl="0">
              <a:lnSpc>
                <a:spcPct val="100000"/>
              </a:lnSpc>
              <a:spcBef>
                <a:spcPts val="0"/>
              </a:spcBef>
              <a:spcAft>
                <a:spcPts val="0"/>
              </a:spcAft>
              <a:buClr>
                <a:srgbClr val="434343"/>
              </a:buClr>
              <a:buSzPts val="2800"/>
              <a:buFont typeface="Gentium Book Basic"/>
              <a:buNone/>
              <a:defRPr sz="2800" b="0" i="0" u="none" strike="noStrike" cap="none">
                <a:solidFill>
                  <a:srgbClr val="434343"/>
                </a:solidFill>
                <a:latin typeface="Gentium Book Basic"/>
                <a:ea typeface="Gentium Book Basic"/>
                <a:cs typeface="Gentium Book Basic"/>
                <a:sym typeface="Gentium Book Basic"/>
              </a:defRPr>
            </a:lvl8pPr>
            <a:lvl9pPr marL="1828800" marR="0" lvl="8" indent="0" algn="ctr" rtl="0">
              <a:lnSpc>
                <a:spcPct val="100000"/>
              </a:lnSpc>
              <a:spcBef>
                <a:spcPts val="0"/>
              </a:spcBef>
              <a:spcAft>
                <a:spcPts val="0"/>
              </a:spcAft>
              <a:buClr>
                <a:srgbClr val="434343"/>
              </a:buClr>
              <a:buSzPts val="2800"/>
              <a:buFont typeface="Gentium Book Basic"/>
              <a:buNone/>
              <a:defRPr sz="2800" b="0" i="0" u="none" strike="noStrike" cap="none">
                <a:solidFill>
                  <a:srgbClr val="434343"/>
                </a:solidFill>
                <a:latin typeface="Gentium Book Basic"/>
                <a:ea typeface="Gentium Book Basic"/>
                <a:cs typeface="Gentium Book Basic"/>
                <a:sym typeface="Gentium Book Basic"/>
              </a:defRPr>
            </a:lvl9pPr>
          </a:lstStyle>
          <a:p>
            <a:pPr algn="r"/>
            <a:r>
              <a:rPr lang="sl-SI" sz="1600" dirty="0" smtClean="0">
                <a:solidFill>
                  <a:srgbClr val="D00000"/>
                </a:solidFill>
              </a:rPr>
              <a:t>A.  </a:t>
            </a:r>
            <a:r>
              <a:rPr lang="sl-SI" sz="1600" dirty="0" err="1" smtClean="0">
                <a:solidFill>
                  <a:srgbClr val="D00000"/>
                </a:solidFill>
              </a:rPr>
              <a:t>Motivation</a:t>
            </a:r>
            <a:endParaRPr lang="en-GB" sz="2400" dirty="0"/>
          </a:p>
        </p:txBody>
      </p:sp>
      <p:pic>
        <p:nvPicPr>
          <p:cNvPr id="2" name="Slika 1"/>
          <p:cNvPicPr>
            <a:picLocks noChangeAspect="1"/>
          </p:cNvPicPr>
          <p:nvPr/>
        </p:nvPicPr>
        <p:blipFill>
          <a:blip r:embed="rId3"/>
          <a:stretch>
            <a:fillRect/>
          </a:stretch>
        </p:blipFill>
        <p:spPr>
          <a:xfrm>
            <a:off x="2915816" y="3272653"/>
            <a:ext cx="2895600" cy="2219325"/>
          </a:xfrm>
          <a:prstGeom prst="rect">
            <a:avLst/>
          </a:prstGeom>
        </p:spPr>
      </p:pic>
    </p:spTree>
    <p:extLst>
      <p:ext uri="{BB962C8B-B14F-4D97-AF65-F5344CB8AC3E}">
        <p14:creationId xmlns:p14="http://schemas.microsoft.com/office/powerpoint/2010/main" val="4080121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xmlns="" id="{04AC30A4-6BE1-40C9-97D8-F9774A63E076}"/>
              </a:ext>
            </a:extLst>
          </p:cNvPr>
          <p:cNvSpPr txBox="1"/>
          <p:nvPr/>
        </p:nvSpPr>
        <p:spPr>
          <a:xfrm>
            <a:off x="4220233" y="4201505"/>
            <a:ext cx="3056831" cy="369332"/>
          </a:xfrm>
          <a:prstGeom prst="rect">
            <a:avLst/>
          </a:prstGeom>
          <a:noFill/>
        </p:spPr>
        <p:txBody>
          <a:bodyPr wrap="square" rtlCol="0" anchor="ctr" anchorCtr="0">
            <a:spAutoFit/>
          </a:bodyPr>
          <a:lstStyle/>
          <a:p>
            <a:pPr algn="ctr"/>
            <a:r>
              <a:rPr lang="en-GB" sz="900" dirty="0">
                <a:solidFill>
                  <a:schemeClr val="bg1"/>
                </a:solidFill>
              </a:rPr>
              <a:t>Research of EU’s C</a:t>
            </a:r>
            <a:r>
              <a:rPr lang="sl-SI" sz="900" dirty="0">
                <a:solidFill>
                  <a:schemeClr val="bg1"/>
                </a:solidFill>
              </a:rPr>
              <a:t>AP</a:t>
            </a:r>
            <a:r>
              <a:rPr lang="en-GB" sz="900" dirty="0">
                <a:solidFill>
                  <a:schemeClr val="bg1"/>
                </a:solidFill>
              </a:rPr>
              <a:t>: disciplinary boundaries and beyond</a:t>
            </a:r>
            <a:endParaRPr lang="it-IT" sz="900" dirty="0">
              <a:solidFill>
                <a:schemeClr val="bg1"/>
              </a:solidFill>
              <a:latin typeface="Yu Gothic UI Semilight" panose="020B0400000000000000" pitchFamily="34" charset="-128"/>
              <a:ea typeface="Yu Gothic UI Semilight" panose="020B0400000000000000" pitchFamily="34" charset="-128"/>
            </a:endParaRPr>
          </a:p>
        </p:txBody>
      </p:sp>
      <p:sp>
        <p:nvSpPr>
          <p:cNvPr id="10" name="CasellaDiTesto 9">
            <a:extLst>
              <a:ext uri="{FF2B5EF4-FFF2-40B4-BE49-F238E27FC236}">
                <a16:creationId xmlns:a16="http://schemas.microsoft.com/office/drawing/2014/main" xmlns="" id="{C10B1291-99EF-4138-9821-E3228EDAD5AA}"/>
              </a:ext>
            </a:extLst>
          </p:cNvPr>
          <p:cNvSpPr txBox="1"/>
          <p:nvPr/>
        </p:nvSpPr>
        <p:spPr>
          <a:xfrm>
            <a:off x="7508762" y="4172348"/>
            <a:ext cx="260538" cy="415498"/>
          </a:xfrm>
          <a:prstGeom prst="rect">
            <a:avLst/>
          </a:prstGeom>
          <a:noFill/>
        </p:spPr>
        <p:txBody>
          <a:bodyPr wrap="square" rtlCol="0" anchor="ctr" anchorCtr="0">
            <a:spAutoFit/>
          </a:bodyPr>
          <a:lstStyle/>
          <a:p>
            <a:pPr algn="ctr"/>
            <a:r>
              <a:rPr lang="it-IT" sz="1050" b="1" dirty="0">
                <a:solidFill>
                  <a:schemeClr val="bg1"/>
                </a:solidFill>
                <a:latin typeface="Yu Gothic UI Semilight" panose="020B0400000000000000" pitchFamily="34" charset="-128"/>
                <a:ea typeface="Yu Gothic UI Semilight" panose="020B0400000000000000" pitchFamily="34" charset="-128"/>
              </a:rPr>
              <a:t>1</a:t>
            </a:r>
            <a:r>
              <a:rPr lang="sl-SI" sz="1050" b="1" dirty="0">
                <a:solidFill>
                  <a:schemeClr val="bg1"/>
                </a:solidFill>
                <a:latin typeface="Yu Gothic UI Semilight" panose="020B0400000000000000" pitchFamily="34" charset="-128"/>
                <a:ea typeface="Yu Gothic UI Semilight" panose="020B0400000000000000" pitchFamily="34" charset="-128"/>
              </a:rPr>
              <a:t>1</a:t>
            </a:r>
            <a:endParaRPr lang="it-IT" sz="1050" b="1" dirty="0">
              <a:solidFill>
                <a:schemeClr val="bg1"/>
              </a:solidFill>
              <a:latin typeface="Yu Gothic UI Semilight" panose="020B0400000000000000" pitchFamily="34" charset="-128"/>
              <a:ea typeface="Yu Gothic UI Semilight" panose="020B0400000000000000" pitchFamily="34" charset="-128"/>
            </a:endParaRPr>
          </a:p>
        </p:txBody>
      </p:sp>
      <p:sp>
        <p:nvSpPr>
          <p:cNvPr id="11" name="Označba mesta vsebine 10"/>
          <p:cNvSpPr>
            <a:spLocks noGrp="1"/>
          </p:cNvSpPr>
          <p:nvPr>
            <p:ph type="body" idx="1"/>
          </p:nvPr>
        </p:nvSpPr>
        <p:spPr>
          <a:xfrm>
            <a:off x="370650" y="1059582"/>
            <a:ext cx="8773350" cy="4176464"/>
          </a:xfrm>
        </p:spPr>
        <p:txBody>
          <a:bodyPr>
            <a:normAutofit/>
          </a:bodyPr>
          <a:lstStyle/>
          <a:p>
            <a:r>
              <a:rPr lang="en-GB" sz="1800" dirty="0" smtClean="0"/>
              <a:t>What </a:t>
            </a:r>
            <a:r>
              <a:rPr lang="en-GB" sz="1800" dirty="0"/>
              <a:t>kind of obstacles and </a:t>
            </a:r>
            <a:r>
              <a:rPr lang="en-GB" sz="1800" b="1" dirty="0">
                <a:solidFill>
                  <a:srgbClr val="C00000"/>
                </a:solidFill>
              </a:rPr>
              <a:t>risks</a:t>
            </a:r>
            <a:r>
              <a:rPr lang="en-GB" sz="1800" dirty="0"/>
              <a:t> can be expected when implementing the strategic logic at national level? </a:t>
            </a:r>
            <a:endParaRPr lang="sl-SI" sz="1800" dirty="0" smtClean="0"/>
          </a:p>
          <a:p>
            <a:r>
              <a:rPr lang="sl-SI" sz="1800" dirty="0" smtClean="0"/>
              <a:t>A</a:t>
            </a:r>
            <a:r>
              <a:rPr lang="en-GB" sz="1800" dirty="0" err="1" smtClean="0"/>
              <a:t>nalyse</a:t>
            </a:r>
            <a:r>
              <a:rPr lang="en-GB" sz="1800" dirty="0" smtClean="0"/>
              <a:t> </a:t>
            </a:r>
            <a:r>
              <a:rPr lang="en-GB" sz="1800" dirty="0"/>
              <a:t>to which extent </a:t>
            </a:r>
            <a:r>
              <a:rPr lang="en-GB" sz="1800" b="1" dirty="0" err="1" smtClean="0">
                <a:solidFill>
                  <a:srgbClr val="C00000"/>
                </a:solidFill>
              </a:rPr>
              <a:t>instit</a:t>
            </a:r>
            <a:r>
              <a:rPr lang="sl-SI" sz="1800" b="1" dirty="0" smtClean="0">
                <a:solidFill>
                  <a:srgbClr val="C00000"/>
                </a:solidFill>
              </a:rPr>
              <a:t>.</a:t>
            </a:r>
            <a:r>
              <a:rPr lang="en-GB" sz="1800" b="1" dirty="0" smtClean="0">
                <a:solidFill>
                  <a:srgbClr val="C00000"/>
                </a:solidFill>
              </a:rPr>
              <a:t> structures </a:t>
            </a:r>
            <a:r>
              <a:rPr lang="sl-SI" sz="1800" b="1" dirty="0" smtClean="0">
                <a:solidFill>
                  <a:srgbClr val="C00000"/>
                </a:solidFill>
              </a:rPr>
              <a:t>&amp;</a:t>
            </a:r>
            <a:r>
              <a:rPr lang="en-GB" sz="1800" b="1" dirty="0" smtClean="0">
                <a:solidFill>
                  <a:srgbClr val="C00000"/>
                </a:solidFill>
              </a:rPr>
              <a:t> </a:t>
            </a:r>
            <a:r>
              <a:rPr lang="en-GB" sz="1800" b="1" dirty="0">
                <a:solidFill>
                  <a:srgbClr val="C00000"/>
                </a:solidFill>
              </a:rPr>
              <a:t>procedural rules </a:t>
            </a:r>
            <a:r>
              <a:rPr lang="en-GB" sz="1800" dirty="0"/>
              <a:t>allow for </a:t>
            </a:r>
            <a:r>
              <a:rPr lang="en-GB" sz="1800" b="1" dirty="0">
                <a:solidFill>
                  <a:srgbClr val="C00000"/>
                </a:solidFill>
              </a:rPr>
              <a:t>quality strategic planning </a:t>
            </a:r>
            <a:r>
              <a:rPr lang="en-GB" sz="1800" dirty="0"/>
              <a:t>resulting in a more </a:t>
            </a:r>
            <a:r>
              <a:rPr lang="en-GB" sz="1800" dirty="0">
                <a:solidFill>
                  <a:srgbClr val="FF0000"/>
                </a:solidFill>
              </a:rPr>
              <a:t>efficient </a:t>
            </a:r>
            <a:r>
              <a:rPr lang="en-GB" sz="1800" dirty="0" smtClean="0"/>
              <a:t>and </a:t>
            </a:r>
            <a:r>
              <a:rPr lang="en-GB" sz="1800" dirty="0">
                <a:solidFill>
                  <a:srgbClr val="FF0000"/>
                </a:solidFill>
              </a:rPr>
              <a:t>effective </a:t>
            </a:r>
            <a:r>
              <a:rPr lang="en-GB" sz="1800" dirty="0" smtClean="0"/>
              <a:t>policy</a:t>
            </a:r>
            <a:endParaRPr lang="sl-SI" sz="1800" dirty="0" smtClean="0"/>
          </a:p>
          <a:p>
            <a:pPr marL="133350" indent="0">
              <a:buNone/>
            </a:pPr>
            <a:r>
              <a:rPr lang="sl-SI" sz="2800" dirty="0" err="1" smtClean="0"/>
              <a:t>Outline</a:t>
            </a:r>
            <a:r>
              <a:rPr lang="sl-SI" sz="2800" dirty="0" smtClean="0"/>
              <a:t>:</a:t>
            </a:r>
          </a:p>
          <a:p>
            <a:pPr marL="933450" lvl="1" indent="-342900">
              <a:buFont typeface="+mj-lt"/>
              <a:buAutoNum type="alphaUcPeriod"/>
            </a:pPr>
            <a:r>
              <a:rPr lang="sl-SI" sz="1800" b="1" dirty="0" err="1" smtClean="0">
                <a:solidFill>
                  <a:schemeClr val="bg1">
                    <a:lumMod val="50000"/>
                  </a:schemeClr>
                </a:solidFill>
              </a:rPr>
              <a:t>Motivation</a:t>
            </a:r>
            <a:endParaRPr lang="sl-SI" sz="1800" b="1" dirty="0" smtClean="0">
              <a:solidFill>
                <a:schemeClr val="bg1">
                  <a:lumMod val="50000"/>
                </a:schemeClr>
              </a:solidFill>
            </a:endParaRPr>
          </a:p>
          <a:p>
            <a:pPr marL="933450" lvl="1" indent="-342900">
              <a:buFont typeface="+mj-lt"/>
              <a:buAutoNum type="alphaUcPeriod"/>
            </a:pPr>
            <a:r>
              <a:rPr lang="sl-SI" sz="1800" b="1" dirty="0" err="1" smtClean="0">
                <a:solidFill>
                  <a:schemeClr val="bg1">
                    <a:lumMod val="50000"/>
                  </a:schemeClr>
                </a:solidFill>
              </a:rPr>
              <a:t>Outline</a:t>
            </a:r>
            <a:endParaRPr lang="sl-SI" sz="1800" b="1" dirty="0" smtClean="0">
              <a:solidFill>
                <a:schemeClr val="bg1">
                  <a:lumMod val="50000"/>
                </a:schemeClr>
              </a:solidFill>
            </a:endParaRPr>
          </a:p>
          <a:p>
            <a:pPr marL="933450" lvl="1" indent="-342900">
              <a:buFont typeface="+mj-lt"/>
              <a:buAutoNum type="alphaUcPeriod"/>
            </a:pPr>
            <a:r>
              <a:rPr lang="sl-SI" sz="1800" b="1" dirty="0" err="1" smtClean="0">
                <a:solidFill>
                  <a:schemeClr val="bg1">
                    <a:lumMod val="50000"/>
                  </a:schemeClr>
                </a:solidFill>
              </a:rPr>
              <a:t>Needs</a:t>
            </a:r>
            <a:endParaRPr lang="sl-SI" sz="1800" b="1" dirty="0" smtClean="0">
              <a:solidFill>
                <a:schemeClr val="bg1">
                  <a:lumMod val="50000"/>
                </a:schemeClr>
              </a:solidFill>
            </a:endParaRPr>
          </a:p>
          <a:p>
            <a:pPr marL="933450" lvl="1" indent="-342900">
              <a:buFont typeface="+mj-lt"/>
              <a:buAutoNum type="alphaUcPeriod"/>
            </a:pPr>
            <a:r>
              <a:rPr lang="sl-SI" sz="1800" b="1" dirty="0" err="1" smtClean="0">
                <a:solidFill>
                  <a:schemeClr val="bg1">
                    <a:lumMod val="50000"/>
                  </a:schemeClr>
                </a:solidFill>
              </a:rPr>
              <a:t>Risks</a:t>
            </a:r>
            <a:endParaRPr lang="sl-SI" sz="1800" b="1" dirty="0" smtClean="0">
              <a:solidFill>
                <a:schemeClr val="bg1">
                  <a:lumMod val="50000"/>
                </a:schemeClr>
              </a:solidFill>
            </a:endParaRPr>
          </a:p>
          <a:p>
            <a:pPr marL="933450" lvl="1" indent="-342900">
              <a:buFont typeface="+mj-lt"/>
              <a:buAutoNum type="alphaUcPeriod"/>
            </a:pPr>
            <a:r>
              <a:rPr lang="sl-SI" sz="1800" b="1" dirty="0" err="1" smtClean="0">
                <a:solidFill>
                  <a:schemeClr val="bg1">
                    <a:lumMod val="50000"/>
                  </a:schemeClr>
                </a:solidFill>
              </a:rPr>
              <a:t>Recommendations</a:t>
            </a:r>
            <a:endParaRPr lang="sl-SI" sz="1800" b="1" dirty="0">
              <a:solidFill>
                <a:schemeClr val="bg1">
                  <a:lumMod val="50000"/>
                </a:schemeClr>
              </a:solidFill>
            </a:endParaRPr>
          </a:p>
          <a:p>
            <a:pPr lvl="1"/>
            <a:endParaRPr lang="en-US" dirty="0"/>
          </a:p>
        </p:txBody>
      </p:sp>
      <p:sp>
        <p:nvSpPr>
          <p:cNvPr id="9" name="Naslov 8"/>
          <p:cNvSpPr>
            <a:spLocks noGrp="1"/>
          </p:cNvSpPr>
          <p:nvPr>
            <p:ph type="title"/>
          </p:nvPr>
        </p:nvSpPr>
        <p:spPr>
          <a:xfrm>
            <a:off x="354884" y="320163"/>
            <a:ext cx="8385000" cy="728700"/>
          </a:xfrm>
        </p:spPr>
        <p:txBody>
          <a:bodyPr/>
          <a:lstStyle/>
          <a:p>
            <a:r>
              <a:rPr lang="sl-SI" sz="3200" dirty="0" err="1" smtClean="0"/>
              <a:t>Objectives</a:t>
            </a:r>
            <a:r>
              <a:rPr lang="sl-SI" sz="3200" dirty="0" smtClean="0"/>
              <a:t> &amp; </a:t>
            </a:r>
            <a:r>
              <a:rPr lang="sl-SI" sz="3200" dirty="0" err="1" smtClean="0"/>
              <a:t>Outline</a:t>
            </a:r>
            <a:r>
              <a:rPr lang="sl-SI" sz="2800" dirty="0" smtClean="0">
                <a:solidFill>
                  <a:schemeClr val="bg1">
                    <a:lumMod val="65000"/>
                  </a:schemeClr>
                </a:solidFill>
              </a:rPr>
              <a:t>  </a:t>
            </a:r>
            <a:endParaRPr lang="it-IT" sz="2800" dirty="0">
              <a:solidFill>
                <a:schemeClr val="bg1">
                  <a:lumMod val="65000"/>
                </a:schemeClr>
              </a:solidFill>
            </a:endParaRPr>
          </a:p>
        </p:txBody>
      </p:sp>
      <p:sp>
        <p:nvSpPr>
          <p:cNvPr id="3" name="Označba mesta številke diapozitiva 2"/>
          <p:cNvSpPr>
            <a:spLocks noGrp="1"/>
          </p:cNvSpPr>
          <p:nvPr>
            <p:ph type="sldNum" sz="quarter" idx="4294967295"/>
          </p:nvPr>
        </p:nvSpPr>
        <p:spPr>
          <a:xfrm>
            <a:off x="7010400" y="4767263"/>
            <a:ext cx="2133600" cy="274637"/>
          </a:xfrm>
          <a:prstGeom prst="rect">
            <a:avLst/>
          </a:prstGeom>
        </p:spPr>
        <p:txBody>
          <a:bodyPr/>
          <a:lstStyle/>
          <a:p>
            <a:pPr algn="r"/>
            <a:fld id="{DAB914FF-E288-4808-BC58-F8ECC7C2D859}" type="slidenum">
              <a:rPr lang="sl-SI" altLang="sl-SI" smtClean="0"/>
              <a:pPr algn="r"/>
              <a:t>7</a:t>
            </a:fld>
            <a:endParaRPr lang="sl-SI" altLang="sl-SI" dirty="0"/>
          </a:p>
        </p:txBody>
      </p:sp>
      <p:sp>
        <p:nvSpPr>
          <p:cNvPr id="13" name="Rectangle 2"/>
          <p:cNvSpPr txBox="1">
            <a:spLocks noChangeArrowheads="1"/>
          </p:cNvSpPr>
          <p:nvPr/>
        </p:nvSpPr>
        <p:spPr>
          <a:xfrm>
            <a:off x="523050" y="-92546"/>
            <a:ext cx="8385000" cy="72870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434343"/>
              </a:buClr>
              <a:buSzPts val="2800"/>
              <a:buFont typeface="Garamond"/>
              <a:buNone/>
              <a:defRPr sz="3600" b="1" i="1" u="none" strike="noStrike" cap="none">
                <a:solidFill>
                  <a:srgbClr val="002060"/>
                </a:solidFill>
                <a:latin typeface="Garamond"/>
                <a:ea typeface="Garamond"/>
                <a:cs typeface="Garamond"/>
                <a:sym typeface="Garamond"/>
              </a:defRPr>
            </a:lvl1pPr>
            <a:lvl2pPr marL="0" marR="0" lvl="1" indent="0" algn="ctr" rtl="0">
              <a:lnSpc>
                <a:spcPct val="100000"/>
              </a:lnSpc>
              <a:spcBef>
                <a:spcPts val="0"/>
              </a:spcBef>
              <a:spcAft>
                <a:spcPts val="0"/>
              </a:spcAft>
              <a:buClr>
                <a:srgbClr val="434343"/>
              </a:buClr>
              <a:buSzPts val="2800"/>
              <a:buFont typeface="Gentium Book Basic"/>
              <a:buNone/>
              <a:defRPr sz="2800" b="0" i="0" u="none" strike="noStrike" cap="none">
                <a:solidFill>
                  <a:srgbClr val="434343"/>
                </a:solidFill>
                <a:latin typeface="Gentium Book Basic"/>
                <a:ea typeface="Gentium Book Basic"/>
                <a:cs typeface="Gentium Book Basic"/>
                <a:sym typeface="Gentium Book Basic"/>
              </a:defRPr>
            </a:lvl2pPr>
            <a:lvl3pPr marL="0" marR="0" lvl="2" indent="0" algn="ctr" rtl="0">
              <a:lnSpc>
                <a:spcPct val="100000"/>
              </a:lnSpc>
              <a:spcBef>
                <a:spcPts val="0"/>
              </a:spcBef>
              <a:spcAft>
                <a:spcPts val="0"/>
              </a:spcAft>
              <a:buClr>
                <a:srgbClr val="434343"/>
              </a:buClr>
              <a:buSzPts val="2800"/>
              <a:buFont typeface="Gentium Book Basic"/>
              <a:buNone/>
              <a:defRPr sz="2800" b="0" i="0" u="none" strike="noStrike" cap="none">
                <a:solidFill>
                  <a:srgbClr val="434343"/>
                </a:solidFill>
                <a:latin typeface="Gentium Book Basic"/>
                <a:ea typeface="Gentium Book Basic"/>
                <a:cs typeface="Gentium Book Basic"/>
                <a:sym typeface="Gentium Book Basic"/>
              </a:defRPr>
            </a:lvl3pPr>
            <a:lvl4pPr marL="0" marR="0" lvl="3" indent="0" algn="ctr" rtl="0">
              <a:lnSpc>
                <a:spcPct val="100000"/>
              </a:lnSpc>
              <a:spcBef>
                <a:spcPts val="0"/>
              </a:spcBef>
              <a:spcAft>
                <a:spcPts val="0"/>
              </a:spcAft>
              <a:buClr>
                <a:srgbClr val="434343"/>
              </a:buClr>
              <a:buSzPts val="2800"/>
              <a:buFont typeface="Gentium Book Basic"/>
              <a:buNone/>
              <a:defRPr sz="2800" b="0" i="0" u="none" strike="noStrike" cap="none">
                <a:solidFill>
                  <a:srgbClr val="434343"/>
                </a:solidFill>
                <a:latin typeface="Gentium Book Basic"/>
                <a:ea typeface="Gentium Book Basic"/>
                <a:cs typeface="Gentium Book Basic"/>
                <a:sym typeface="Gentium Book Basic"/>
              </a:defRPr>
            </a:lvl4pPr>
            <a:lvl5pPr marL="0" marR="0" lvl="4" indent="0" algn="ctr" rtl="0">
              <a:lnSpc>
                <a:spcPct val="100000"/>
              </a:lnSpc>
              <a:spcBef>
                <a:spcPts val="0"/>
              </a:spcBef>
              <a:spcAft>
                <a:spcPts val="0"/>
              </a:spcAft>
              <a:buClr>
                <a:srgbClr val="434343"/>
              </a:buClr>
              <a:buSzPts val="2800"/>
              <a:buFont typeface="Gentium Book Basic"/>
              <a:buNone/>
              <a:defRPr sz="2800" b="0" i="0" u="none" strike="noStrike" cap="none">
                <a:solidFill>
                  <a:srgbClr val="434343"/>
                </a:solidFill>
                <a:latin typeface="Gentium Book Basic"/>
                <a:ea typeface="Gentium Book Basic"/>
                <a:cs typeface="Gentium Book Basic"/>
                <a:sym typeface="Gentium Book Basic"/>
              </a:defRPr>
            </a:lvl5pPr>
            <a:lvl6pPr marL="457200" marR="0" lvl="5" indent="0" algn="ctr" rtl="0">
              <a:lnSpc>
                <a:spcPct val="100000"/>
              </a:lnSpc>
              <a:spcBef>
                <a:spcPts val="0"/>
              </a:spcBef>
              <a:spcAft>
                <a:spcPts val="0"/>
              </a:spcAft>
              <a:buClr>
                <a:srgbClr val="434343"/>
              </a:buClr>
              <a:buSzPts val="2800"/>
              <a:buFont typeface="Gentium Book Basic"/>
              <a:buNone/>
              <a:defRPr sz="2800" b="0" i="0" u="none" strike="noStrike" cap="none">
                <a:solidFill>
                  <a:srgbClr val="434343"/>
                </a:solidFill>
                <a:latin typeface="Gentium Book Basic"/>
                <a:ea typeface="Gentium Book Basic"/>
                <a:cs typeface="Gentium Book Basic"/>
                <a:sym typeface="Gentium Book Basic"/>
              </a:defRPr>
            </a:lvl6pPr>
            <a:lvl7pPr marL="914400" marR="0" lvl="6" indent="0" algn="ctr" rtl="0">
              <a:lnSpc>
                <a:spcPct val="100000"/>
              </a:lnSpc>
              <a:spcBef>
                <a:spcPts val="0"/>
              </a:spcBef>
              <a:spcAft>
                <a:spcPts val="0"/>
              </a:spcAft>
              <a:buClr>
                <a:srgbClr val="434343"/>
              </a:buClr>
              <a:buSzPts val="2800"/>
              <a:buFont typeface="Gentium Book Basic"/>
              <a:buNone/>
              <a:defRPr sz="2800" b="0" i="0" u="none" strike="noStrike" cap="none">
                <a:solidFill>
                  <a:srgbClr val="434343"/>
                </a:solidFill>
                <a:latin typeface="Gentium Book Basic"/>
                <a:ea typeface="Gentium Book Basic"/>
                <a:cs typeface="Gentium Book Basic"/>
                <a:sym typeface="Gentium Book Basic"/>
              </a:defRPr>
            </a:lvl7pPr>
            <a:lvl8pPr marL="1371600" marR="0" lvl="7" indent="0" algn="ctr" rtl="0">
              <a:lnSpc>
                <a:spcPct val="100000"/>
              </a:lnSpc>
              <a:spcBef>
                <a:spcPts val="0"/>
              </a:spcBef>
              <a:spcAft>
                <a:spcPts val="0"/>
              </a:spcAft>
              <a:buClr>
                <a:srgbClr val="434343"/>
              </a:buClr>
              <a:buSzPts val="2800"/>
              <a:buFont typeface="Gentium Book Basic"/>
              <a:buNone/>
              <a:defRPr sz="2800" b="0" i="0" u="none" strike="noStrike" cap="none">
                <a:solidFill>
                  <a:srgbClr val="434343"/>
                </a:solidFill>
                <a:latin typeface="Gentium Book Basic"/>
                <a:ea typeface="Gentium Book Basic"/>
                <a:cs typeface="Gentium Book Basic"/>
                <a:sym typeface="Gentium Book Basic"/>
              </a:defRPr>
            </a:lvl8pPr>
            <a:lvl9pPr marL="1828800" marR="0" lvl="8" indent="0" algn="ctr" rtl="0">
              <a:lnSpc>
                <a:spcPct val="100000"/>
              </a:lnSpc>
              <a:spcBef>
                <a:spcPts val="0"/>
              </a:spcBef>
              <a:spcAft>
                <a:spcPts val="0"/>
              </a:spcAft>
              <a:buClr>
                <a:srgbClr val="434343"/>
              </a:buClr>
              <a:buSzPts val="2800"/>
              <a:buFont typeface="Gentium Book Basic"/>
              <a:buNone/>
              <a:defRPr sz="2800" b="0" i="0" u="none" strike="noStrike" cap="none">
                <a:solidFill>
                  <a:srgbClr val="434343"/>
                </a:solidFill>
                <a:latin typeface="Gentium Book Basic"/>
                <a:ea typeface="Gentium Book Basic"/>
                <a:cs typeface="Gentium Book Basic"/>
                <a:sym typeface="Gentium Book Basic"/>
              </a:defRPr>
            </a:lvl9pPr>
          </a:lstStyle>
          <a:p>
            <a:pPr algn="r"/>
            <a:r>
              <a:rPr lang="sl-SI" sz="1600" dirty="0">
                <a:solidFill>
                  <a:srgbClr val="D00000"/>
                </a:solidFill>
              </a:rPr>
              <a:t>B</a:t>
            </a:r>
            <a:r>
              <a:rPr lang="sl-SI" sz="1600" dirty="0" smtClean="0">
                <a:solidFill>
                  <a:srgbClr val="D00000"/>
                </a:solidFill>
              </a:rPr>
              <a:t>.  </a:t>
            </a:r>
            <a:r>
              <a:rPr lang="sl-SI" sz="1600" dirty="0" err="1" smtClean="0">
                <a:solidFill>
                  <a:srgbClr val="D00000"/>
                </a:solidFill>
              </a:rPr>
              <a:t>Outline</a:t>
            </a:r>
            <a:endParaRPr lang="en-GB" sz="2400" dirty="0"/>
          </a:p>
        </p:txBody>
      </p:sp>
      <p:pic>
        <p:nvPicPr>
          <p:cNvPr id="2" name="Slika 1"/>
          <p:cNvPicPr>
            <a:picLocks noChangeAspect="1"/>
          </p:cNvPicPr>
          <p:nvPr/>
        </p:nvPicPr>
        <p:blipFill>
          <a:blip r:embed="rId3"/>
          <a:stretch>
            <a:fillRect/>
          </a:stretch>
        </p:blipFill>
        <p:spPr>
          <a:xfrm>
            <a:off x="5079118" y="3147814"/>
            <a:ext cx="3021274" cy="1608730"/>
          </a:xfrm>
          <a:prstGeom prst="rect">
            <a:avLst/>
          </a:prstGeom>
        </p:spPr>
      </p:pic>
    </p:spTree>
    <p:extLst>
      <p:ext uri="{BB962C8B-B14F-4D97-AF65-F5344CB8AC3E}">
        <p14:creationId xmlns:p14="http://schemas.microsoft.com/office/powerpoint/2010/main" val="28239468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xmlns="" id="{04AC30A4-6BE1-40C9-97D8-F9774A63E076}"/>
              </a:ext>
            </a:extLst>
          </p:cNvPr>
          <p:cNvSpPr txBox="1"/>
          <p:nvPr/>
        </p:nvSpPr>
        <p:spPr>
          <a:xfrm>
            <a:off x="4220233" y="4201505"/>
            <a:ext cx="3056831" cy="369332"/>
          </a:xfrm>
          <a:prstGeom prst="rect">
            <a:avLst/>
          </a:prstGeom>
          <a:noFill/>
        </p:spPr>
        <p:txBody>
          <a:bodyPr wrap="square" rtlCol="0" anchor="ctr" anchorCtr="0">
            <a:spAutoFit/>
          </a:bodyPr>
          <a:lstStyle/>
          <a:p>
            <a:pPr algn="ctr"/>
            <a:r>
              <a:rPr lang="en-GB" sz="900" dirty="0">
                <a:solidFill>
                  <a:schemeClr val="bg1"/>
                </a:solidFill>
              </a:rPr>
              <a:t>Research of EU’s C</a:t>
            </a:r>
            <a:r>
              <a:rPr lang="sl-SI" sz="900" dirty="0">
                <a:solidFill>
                  <a:schemeClr val="bg1"/>
                </a:solidFill>
              </a:rPr>
              <a:t>AP</a:t>
            </a:r>
            <a:r>
              <a:rPr lang="en-GB" sz="900" dirty="0">
                <a:solidFill>
                  <a:schemeClr val="bg1"/>
                </a:solidFill>
              </a:rPr>
              <a:t>: disciplinary boundaries and beyond</a:t>
            </a:r>
            <a:endParaRPr lang="it-IT" sz="900" dirty="0">
              <a:solidFill>
                <a:schemeClr val="bg1"/>
              </a:solidFill>
              <a:latin typeface="Yu Gothic UI Semilight" panose="020B0400000000000000" pitchFamily="34" charset="-128"/>
              <a:ea typeface="Yu Gothic UI Semilight" panose="020B0400000000000000" pitchFamily="34" charset="-128"/>
            </a:endParaRPr>
          </a:p>
        </p:txBody>
      </p:sp>
      <p:sp>
        <p:nvSpPr>
          <p:cNvPr id="10" name="CasellaDiTesto 9">
            <a:extLst>
              <a:ext uri="{FF2B5EF4-FFF2-40B4-BE49-F238E27FC236}">
                <a16:creationId xmlns:a16="http://schemas.microsoft.com/office/drawing/2014/main" xmlns="" id="{C10B1291-99EF-4138-9821-E3228EDAD5AA}"/>
              </a:ext>
            </a:extLst>
          </p:cNvPr>
          <p:cNvSpPr txBox="1"/>
          <p:nvPr/>
        </p:nvSpPr>
        <p:spPr>
          <a:xfrm>
            <a:off x="7508762" y="4172348"/>
            <a:ext cx="260538" cy="415498"/>
          </a:xfrm>
          <a:prstGeom prst="rect">
            <a:avLst/>
          </a:prstGeom>
          <a:noFill/>
        </p:spPr>
        <p:txBody>
          <a:bodyPr wrap="square" rtlCol="0" anchor="ctr" anchorCtr="0">
            <a:spAutoFit/>
          </a:bodyPr>
          <a:lstStyle/>
          <a:p>
            <a:pPr algn="ctr"/>
            <a:r>
              <a:rPr lang="it-IT" sz="1050" b="1" dirty="0">
                <a:solidFill>
                  <a:schemeClr val="bg1"/>
                </a:solidFill>
                <a:latin typeface="Yu Gothic UI Semilight" panose="020B0400000000000000" pitchFamily="34" charset="-128"/>
                <a:ea typeface="Yu Gothic UI Semilight" panose="020B0400000000000000" pitchFamily="34" charset="-128"/>
              </a:rPr>
              <a:t>1</a:t>
            </a:r>
            <a:r>
              <a:rPr lang="sl-SI" sz="1050" b="1" dirty="0">
                <a:solidFill>
                  <a:schemeClr val="bg1"/>
                </a:solidFill>
                <a:latin typeface="Yu Gothic UI Semilight" panose="020B0400000000000000" pitchFamily="34" charset="-128"/>
                <a:ea typeface="Yu Gothic UI Semilight" panose="020B0400000000000000" pitchFamily="34" charset="-128"/>
              </a:rPr>
              <a:t>1</a:t>
            </a:r>
            <a:endParaRPr lang="it-IT" sz="1050" b="1" dirty="0">
              <a:solidFill>
                <a:schemeClr val="bg1"/>
              </a:solidFill>
              <a:latin typeface="Yu Gothic UI Semilight" panose="020B0400000000000000" pitchFamily="34" charset="-128"/>
              <a:ea typeface="Yu Gothic UI Semilight" panose="020B0400000000000000" pitchFamily="34" charset="-128"/>
            </a:endParaRPr>
          </a:p>
        </p:txBody>
      </p:sp>
      <p:sp>
        <p:nvSpPr>
          <p:cNvPr id="11" name="Označba mesta vsebine 10"/>
          <p:cNvSpPr>
            <a:spLocks noGrp="1"/>
          </p:cNvSpPr>
          <p:nvPr>
            <p:ph type="body" idx="1"/>
          </p:nvPr>
        </p:nvSpPr>
        <p:spPr>
          <a:xfrm>
            <a:off x="370650" y="1024950"/>
            <a:ext cx="8737854" cy="4118550"/>
          </a:xfrm>
        </p:spPr>
        <p:txBody>
          <a:bodyPr>
            <a:normAutofit/>
          </a:bodyPr>
          <a:lstStyle/>
          <a:p>
            <a:r>
              <a:rPr lang="sl-SI" dirty="0" smtClean="0"/>
              <a:t>E</a:t>
            </a:r>
            <a:r>
              <a:rPr lang="en-GB" dirty="0" err="1" smtClean="0"/>
              <a:t>ssence</a:t>
            </a:r>
            <a:r>
              <a:rPr lang="en-GB" dirty="0" smtClean="0"/>
              <a:t> </a:t>
            </a:r>
            <a:r>
              <a:rPr lang="en-GB" dirty="0"/>
              <a:t>of any strategic planning is defining </a:t>
            </a:r>
            <a:r>
              <a:rPr lang="en-GB" dirty="0" smtClean="0">
                <a:solidFill>
                  <a:srgbClr val="C00000"/>
                </a:solidFill>
              </a:rPr>
              <a:t>needs</a:t>
            </a:r>
            <a:r>
              <a:rPr lang="sl-SI" dirty="0" smtClean="0"/>
              <a:t> </a:t>
            </a:r>
            <a:r>
              <a:rPr lang="en-GB" sz="1800" b="0" dirty="0" smtClean="0"/>
              <a:t>(</a:t>
            </a:r>
            <a:r>
              <a:rPr lang="en-GB" sz="1800" b="0" i="1" dirty="0"/>
              <a:t>problem state</a:t>
            </a:r>
            <a:r>
              <a:rPr lang="en-GB" sz="1800" b="0" dirty="0"/>
              <a:t>) </a:t>
            </a:r>
            <a:endParaRPr lang="sl-SI" sz="1800" b="0" dirty="0" smtClean="0"/>
          </a:p>
          <a:p>
            <a:pPr lvl="1"/>
            <a:r>
              <a:rPr lang="sl-SI" dirty="0" smtClean="0"/>
              <a:t>P</a:t>
            </a:r>
            <a:r>
              <a:rPr lang="en-GB" dirty="0" err="1" smtClean="0"/>
              <a:t>olicy</a:t>
            </a:r>
            <a:r>
              <a:rPr lang="en-GB" dirty="0" smtClean="0"/>
              <a:t> </a:t>
            </a:r>
            <a:r>
              <a:rPr lang="en-GB" b="1" dirty="0">
                <a:solidFill>
                  <a:srgbClr val="C00000"/>
                </a:solidFill>
              </a:rPr>
              <a:t>objectives</a:t>
            </a:r>
            <a:r>
              <a:rPr lang="en-GB" dirty="0"/>
              <a:t> (</a:t>
            </a:r>
            <a:r>
              <a:rPr lang="en-GB" i="1" dirty="0"/>
              <a:t>desired state</a:t>
            </a:r>
            <a:r>
              <a:rPr lang="en-GB" dirty="0"/>
              <a:t>) based on those </a:t>
            </a:r>
            <a:r>
              <a:rPr lang="en-GB" dirty="0" smtClean="0"/>
              <a:t>needs </a:t>
            </a:r>
            <a:endParaRPr lang="sl-SI" dirty="0" smtClean="0"/>
          </a:p>
          <a:p>
            <a:pPr lvl="1"/>
            <a:r>
              <a:rPr lang="en-GB" dirty="0"/>
              <a:t>The definition of needs should also determine and reflect the </a:t>
            </a:r>
            <a:r>
              <a:rPr lang="sl-SI" b="1" dirty="0" err="1">
                <a:solidFill>
                  <a:srgbClr val="C00000"/>
                </a:solidFill>
              </a:rPr>
              <a:t>policy</a:t>
            </a:r>
            <a:r>
              <a:rPr lang="sl-SI" b="1" dirty="0">
                <a:solidFill>
                  <a:srgbClr val="C00000"/>
                </a:solidFill>
              </a:rPr>
              <a:t> </a:t>
            </a:r>
            <a:r>
              <a:rPr lang="en-GB" b="1" dirty="0">
                <a:solidFill>
                  <a:srgbClr val="C00000"/>
                </a:solidFill>
              </a:rPr>
              <a:t>priorities </a:t>
            </a:r>
            <a:endParaRPr lang="sl-SI" b="1" dirty="0" smtClean="0">
              <a:solidFill>
                <a:srgbClr val="C00000"/>
              </a:solidFill>
            </a:endParaRPr>
          </a:p>
          <a:p>
            <a:pPr lvl="1"/>
            <a:r>
              <a:rPr lang="en-GB" dirty="0" smtClean="0"/>
              <a:t>The </a:t>
            </a:r>
            <a:r>
              <a:rPr lang="en-GB" dirty="0"/>
              <a:t>performance of policy </a:t>
            </a:r>
            <a:r>
              <a:rPr lang="en-GB" dirty="0" smtClean="0"/>
              <a:t>depends </a:t>
            </a:r>
            <a:r>
              <a:rPr lang="en-GB" dirty="0"/>
              <a:t>on how well this is </a:t>
            </a:r>
            <a:r>
              <a:rPr lang="en-GB" dirty="0" smtClean="0"/>
              <a:t>done </a:t>
            </a:r>
            <a:endParaRPr lang="sl-SI" dirty="0" smtClean="0"/>
          </a:p>
          <a:p>
            <a:r>
              <a:rPr lang="sl-SI" dirty="0" smtClean="0"/>
              <a:t>T</a:t>
            </a:r>
            <a:r>
              <a:rPr lang="en-GB" dirty="0" smtClean="0"/>
              <a:t>he </a:t>
            </a:r>
            <a:r>
              <a:rPr lang="en-GB" dirty="0" smtClean="0">
                <a:solidFill>
                  <a:srgbClr val="C00000"/>
                </a:solidFill>
              </a:rPr>
              <a:t>weakest link </a:t>
            </a:r>
            <a:r>
              <a:rPr lang="en-GB" dirty="0" smtClean="0"/>
              <a:t>of the CAP </a:t>
            </a:r>
            <a:endParaRPr lang="sl-SI" dirty="0" smtClean="0"/>
          </a:p>
          <a:p>
            <a:pPr lvl="1"/>
            <a:r>
              <a:rPr lang="sl-SI" dirty="0" smtClean="0"/>
              <a:t>…</a:t>
            </a:r>
            <a:r>
              <a:rPr lang="en-GB" dirty="0" smtClean="0"/>
              <a:t>it originates primarily in the interest-based nature of the policy.</a:t>
            </a:r>
            <a:endParaRPr lang="sl-SI" dirty="0" smtClean="0"/>
          </a:p>
          <a:p>
            <a:r>
              <a:rPr lang="sl-SI" dirty="0" err="1" smtClean="0"/>
              <a:t>Until</a:t>
            </a:r>
            <a:r>
              <a:rPr lang="sl-SI" dirty="0" smtClean="0"/>
              <a:t> </a:t>
            </a:r>
            <a:r>
              <a:rPr lang="sl-SI" dirty="0" err="1" smtClean="0"/>
              <a:t>now</a:t>
            </a:r>
            <a:r>
              <a:rPr lang="sl-SI" dirty="0" smtClean="0"/>
              <a:t>: </a:t>
            </a:r>
            <a:r>
              <a:rPr lang="sl-SI" dirty="0" err="1" smtClean="0"/>
              <a:t>the</a:t>
            </a:r>
            <a:r>
              <a:rPr lang="sl-SI" dirty="0" smtClean="0"/>
              <a:t> </a:t>
            </a:r>
            <a:r>
              <a:rPr lang="sl-SI" dirty="0" err="1" smtClean="0"/>
              <a:t>presence</a:t>
            </a:r>
            <a:r>
              <a:rPr lang="sl-SI" dirty="0" smtClean="0"/>
              <a:t> </a:t>
            </a:r>
            <a:r>
              <a:rPr lang="sl-SI" dirty="0" err="1" smtClean="0"/>
              <a:t>of</a:t>
            </a:r>
            <a:r>
              <a:rPr lang="sl-SI" dirty="0" smtClean="0"/>
              <a:t> </a:t>
            </a:r>
            <a:r>
              <a:rPr lang="sl-SI" dirty="0" err="1" smtClean="0"/>
              <a:t>inverted</a:t>
            </a:r>
            <a:r>
              <a:rPr lang="sl-SI" dirty="0" smtClean="0"/>
              <a:t> </a:t>
            </a:r>
            <a:r>
              <a:rPr lang="sl-SI" dirty="0" err="1" smtClean="0"/>
              <a:t>logic</a:t>
            </a:r>
            <a:r>
              <a:rPr lang="sl-SI" dirty="0" smtClean="0"/>
              <a:t>?</a:t>
            </a:r>
          </a:p>
          <a:p>
            <a:pPr lvl="1"/>
            <a:r>
              <a:rPr lang="sl-SI" dirty="0" smtClean="0"/>
              <a:t>To </a:t>
            </a:r>
            <a:r>
              <a:rPr lang="sl-SI" dirty="0" err="1" smtClean="0"/>
              <a:t>define</a:t>
            </a:r>
            <a:r>
              <a:rPr lang="sl-SI" dirty="0" smtClean="0"/>
              <a:t> </a:t>
            </a:r>
            <a:r>
              <a:rPr lang="sl-SI" dirty="0" err="1" smtClean="0"/>
              <a:t>the</a:t>
            </a:r>
            <a:r>
              <a:rPr lang="sl-SI" dirty="0" smtClean="0"/>
              <a:t> </a:t>
            </a:r>
            <a:r>
              <a:rPr lang="sl-SI" dirty="0" err="1" smtClean="0"/>
              <a:t>measures</a:t>
            </a:r>
            <a:r>
              <a:rPr lang="sl-SI" dirty="0" smtClean="0"/>
              <a:t> (</a:t>
            </a:r>
            <a:r>
              <a:rPr lang="sl-SI" dirty="0" err="1" smtClean="0"/>
              <a:t>based</a:t>
            </a:r>
            <a:r>
              <a:rPr lang="sl-SI" dirty="0" smtClean="0"/>
              <a:t> on </a:t>
            </a:r>
            <a:r>
              <a:rPr lang="sl-SI" dirty="0" err="1" smtClean="0"/>
              <a:t>previous</a:t>
            </a:r>
            <a:r>
              <a:rPr lang="sl-SI" dirty="0" smtClean="0"/>
              <a:t> </a:t>
            </a:r>
            <a:r>
              <a:rPr lang="sl-SI" dirty="0" err="1" smtClean="0"/>
              <a:t>policies</a:t>
            </a:r>
            <a:r>
              <a:rPr lang="sl-SI" dirty="0" smtClean="0"/>
              <a:t>) </a:t>
            </a:r>
          </a:p>
          <a:p>
            <a:pPr lvl="1"/>
            <a:r>
              <a:rPr lang="sl-SI" dirty="0" smtClean="0"/>
              <a:t>To </a:t>
            </a:r>
            <a:r>
              <a:rPr lang="sl-SI" dirty="0" err="1" smtClean="0"/>
              <a:t>have</a:t>
            </a:r>
            <a:r>
              <a:rPr lang="sl-SI" dirty="0" smtClean="0"/>
              <a:t> </a:t>
            </a:r>
            <a:r>
              <a:rPr lang="sl-SI" dirty="0" err="1" smtClean="0"/>
              <a:t>societal</a:t>
            </a:r>
            <a:r>
              <a:rPr lang="sl-SI" dirty="0" smtClean="0"/>
              <a:t> </a:t>
            </a:r>
            <a:r>
              <a:rPr lang="sl-SI" dirty="0" err="1" smtClean="0"/>
              <a:t>accepted</a:t>
            </a:r>
            <a:r>
              <a:rPr lang="sl-SI" dirty="0" smtClean="0"/>
              <a:t> general </a:t>
            </a:r>
            <a:r>
              <a:rPr lang="sl-SI" dirty="0" err="1" smtClean="0"/>
              <a:t>objectives</a:t>
            </a:r>
            <a:r>
              <a:rPr lang="sl-SI" dirty="0" smtClean="0"/>
              <a:t> </a:t>
            </a:r>
          </a:p>
          <a:p>
            <a:pPr lvl="1"/>
            <a:r>
              <a:rPr lang="sl-SI" dirty="0" err="1" smtClean="0"/>
              <a:t>and</a:t>
            </a:r>
            <a:r>
              <a:rPr lang="sl-SI" dirty="0" smtClean="0"/>
              <a:t> </a:t>
            </a:r>
            <a:r>
              <a:rPr lang="sl-SI" dirty="0" err="1" smtClean="0"/>
              <a:t>than</a:t>
            </a:r>
            <a:r>
              <a:rPr lang="sl-SI" dirty="0" smtClean="0"/>
              <a:t> </a:t>
            </a:r>
            <a:r>
              <a:rPr lang="sl-SI" dirty="0" err="1" smtClean="0"/>
              <a:t>lock</a:t>
            </a:r>
            <a:r>
              <a:rPr lang="sl-SI" dirty="0" smtClean="0"/>
              <a:t> </a:t>
            </a:r>
            <a:r>
              <a:rPr lang="sl-SI" dirty="0" err="1" smtClean="0"/>
              <a:t>for</a:t>
            </a:r>
            <a:r>
              <a:rPr lang="sl-SI" dirty="0" smtClean="0"/>
              <a:t> </a:t>
            </a:r>
            <a:r>
              <a:rPr lang="sl-SI" dirty="0" err="1" smtClean="0"/>
              <a:t>appropriate</a:t>
            </a:r>
            <a:r>
              <a:rPr lang="sl-SI" dirty="0" smtClean="0"/>
              <a:t> </a:t>
            </a:r>
            <a:r>
              <a:rPr lang="sl-SI" dirty="0" err="1" smtClean="0"/>
              <a:t>needs</a:t>
            </a:r>
            <a:r>
              <a:rPr lang="sl-SI" dirty="0" smtClean="0"/>
              <a:t> </a:t>
            </a:r>
            <a:r>
              <a:rPr lang="sl-SI" dirty="0" err="1" smtClean="0"/>
              <a:t>assessments</a:t>
            </a:r>
            <a:r>
              <a:rPr lang="sl-SI" dirty="0" smtClean="0"/>
              <a:t> to </a:t>
            </a:r>
            <a:r>
              <a:rPr lang="sl-SI" dirty="0" err="1" smtClean="0"/>
              <a:t>argue</a:t>
            </a:r>
            <a:r>
              <a:rPr lang="sl-SI" dirty="0" smtClean="0"/>
              <a:t> </a:t>
            </a:r>
            <a:r>
              <a:rPr lang="sl-SI" dirty="0" err="1" smtClean="0"/>
              <a:t>for</a:t>
            </a:r>
            <a:r>
              <a:rPr lang="sl-SI" dirty="0"/>
              <a:t> </a:t>
            </a:r>
            <a:r>
              <a:rPr lang="sl-SI" dirty="0" err="1" smtClean="0"/>
              <a:t>funding</a:t>
            </a:r>
            <a:r>
              <a:rPr lang="sl-SI" dirty="0" smtClean="0"/>
              <a:t>…</a:t>
            </a:r>
            <a:endParaRPr lang="sl-SI" dirty="0"/>
          </a:p>
        </p:txBody>
      </p:sp>
      <p:sp>
        <p:nvSpPr>
          <p:cNvPr id="9" name="Naslov 8"/>
          <p:cNvSpPr>
            <a:spLocks noGrp="1"/>
          </p:cNvSpPr>
          <p:nvPr>
            <p:ph type="title"/>
          </p:nvPr>
        </p:nvSpPr>
        <p:spPr/>
        <p:txBody>
          <a:bodyPr/>
          <a:lstStyle/>
          <a:p>
            <a:r>
              <a:rPr lang="en-GB" dirty="0"/>
              <a:t>Defining </a:t>
            </a:r>
            <a:r>
              <a:rPr lang="en-GB" dirty="0">
                <a:solidFill>
                  <a:srgbClr val="C00000"/>
                </a:solidFill>
              </a:rPr>
              <a:t>needs</a:t>
            </a:r>
            <a:r>
              <a:rPr lang="en-GB" dirty="0"/>
              <a:t> </a:t>
            </a:r>
            <a:r>
              <a:rPr lang="sl-SI" dirty="0"/>
              <a:t>- </a:t>
            </a:r>
            <a:r>
              <a:rPr lang="en-GB" dirty="0"/>
              <a:t>the policy's weakest link</a:t>
            </a:r>
            <a:endParaRPr lang="it-IT" dirty="0"/>
          </a:p>
        </p:txBody>
      </p:sp>
      <p:sp>
        <p:nvSpPr>
          <p:cNvPr id="3" name="Označba mesta številke diapozitiva 2"/>
          <p:cNvSpPr>
            <a:spLocks noGrp="1"/>
          </p:cNvSpPr>
          <p:nvPr>
            <p:ph type="sldNum" sz="quarter" idx="4294967295"/>
          </p:nvPr>
        </p:nvSpPr>
        <p:spPr>
          <a:xfrm>
            <a:off x="7010400" y="4767263"/>
            <a:ext cx="2133600" cy="274637"/>
          </a:xfrm>
          <a:prstGeom prst="rect">
            <a:avLst/>
          </a:prstGeom>
        </p:spPr>
        <p:txBody>
          <a:bodyPr/>
          <a:lstStyle/>
          <a:p>
            <a:pPr algn="r"/>
            <a:fld id="{DAB914FF-E288-4808-BC58-F8ECC7C2D859}" type="slidenum">
              <a:rPr lang="sl-SI" altLang="sl-SI" smtClean="0"/>
              <a:pPr algn="r"/>
              <a:t>8</a:t>
            </a:fld>
            <a:endParaRPr lang="sl-SI" altLang="sl-SI" dirty="0"/>
          </a:p>
        </p:txBody>
      </p:sp>
      <p:sp>
        <p:nvSpPr>
          <p:cNvPr id="13" name="Rectangle 2"/>
          <p:cNvSpPr txBox="1">
            <a:spLocks noChangeArrowheads="1"/>
          </p:cNvSpPr>
          <p:nvPr/>
        </p:nvSpPr>
        <p:spPr>
          <a:xfrm>
            <a:off x="523050" y="-92546"/>
            <a:ext cx="8385000" cy="72870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434343"/>
              </a:buClr>
              <a:buSzPts val="2800"/>
              <a:buFont typeface="Garamond"/>
              <a:buNone/>
              <a:defRPr sz="3600" b="1" i="1" u="none" strike="noStrike" cap="none">
                <a:solidFill>
                  <a:srgbClr val="002060"/>
                </a:solidFill>
                <a:latin typeface="Garamond"/>
                <a:ea typeface="Garamond"/>
                <a:cs typeface="Garamond"/>
                <a:sym typeface="Garamond"/>
              </a:defRPr>
            </a:lvl1pPr>
            <a:lvl2pPr marL="0" marR="0" lvl="1" indent="0" algn="ctr" rtl="0">
              <a:lnSpc>
                <a:spcPct val="100000"/>
              </a:lnSpc>
              <a:spcBef>
                <a:spcPts val="0"/>
              </a:spcBef>
              <a:spcAft>
                <a:spcPts val="0"/>
              </a:spcAft>
              <a:buClr>
                <a:srgbClr val="434343"/>
              </a:buClr>
              <a:buSzPts val="2800"/>
              <a:buFont typeface="Gentium Book Basic"/>
              <a:buNone/>
              <a:defRPr sz="2800" b="0" i="0" u="none" strike="noStrike" cap="none">
                <a:solidFill>
                  <a:srgbClr val="434343"/>
                </a:solidFill>
                <a:latin typeface="Gentium Book Basic"/>
                <a:ea typeface="Gentium Book Basic"/>
                <a:cs typeface="Gentium Book Basic"/>
                <a:sym typeface="Gentium Book Basic"/>
              </a:defRPr>
            </a:lvl2pPr>
            <a:lvl3pPr marL="0" marR="0" lvl="2" indent="0" algn="ctr" rtl="0">
              <a:lnSpc>
                <a:spcPct val="100000"/>
              </a:lnSpc>
              <a:spcBef>
                <a:spcPts val="0"/>
              </a:spcBef>
              <a:spcAft>
                <a:spcPts val="0"/>
              </a:spcAft>
              <a:buClr>
                <a:srgbClr val="434343"/>
              </a:buClr>
              <a:buSzPts val="2800"/>
              <a:buFont typeface="Gentium Book Basic"/>
              <a:buNone/>
              <a:defRPr sz="2800" b="0" i="0" u="none" strike="noStrike" cap="none">
                <a:solidFill>
                  <a:srgbClr val="434343"/>
                </a:solidFill>
                <a:latin typeface="Gentium Book Basic"/>
                <a:ea typeface="Gentium Book Basic"/>
                <a:cs typeface="Gentium Book Basic"/>
                <a:sym typeface="Gentium Book Basic"/>
              </a:defRPr>
            </a:lvl3pPr>
            <a:lvl4pPr marL="0" marR="0" lvl="3" indent="0" algn="ctr" rtl="0">
              <a:lnSpc>
                <a:spcPct val="100000"/>
              </a:lnSpc>
              <a:spcBef>
                <a:spcPts val="0"/>
              </a:spcBef>
              <a:spcAft>
                <a:spcPts val="0"/>
              </a:spcAft>
              <a:buClr>
                <a:srgbClr val="434343"/>
              </a:buClr>
              <a:buSzPts val="2800"/>
              <a:buFont typeface="Gentium Book Basic"/>
              <a:buNone/>
              <a:defRPr sz="2800" b="0" i="0" u="none" strike="noStrike" cap="none">
                <a:solidFill>
                  <a:srgbClr val="434343"/>
                </a:solidFill>
                <a:latin typeface="Gentium Book Basic"/>
                <a:ea typeface="Gentium Book Basic"/>
                <a:cs typeface="Gentium Book Basic"/>
                <a:sym typeface="Gentium Book Basic"/>
              </a:defRPr>
            </a:lvl4pPr>
            <a:lvl5pPr marL="0" marR="0" lvl="4" indent="0" algn="ctr" rtl="0">
              <a:lnSpc>
                <a:spcPct val="100000"/>
              </a:lnSpc>
              <a:spcBef>
                <a:spcPts val="0"/>
              </a:spcBef>
              <a:spcAft>
                <a:spcPts val="0"/>
              </a:spcAft>
              <a:buClr>
                <a:srgbClr val="434343"/>
              </a:buClr>
              <a:buSzPts val="2800"/>
              <a:buFont typeface="Gentium Book Basic"/>
              <a:buNone/>
              <a:defRPr sz="2800" b="0" i="0" u="none" strike="noStrike" cap="none">
                <a:solidFill>
                  <a:srgbClr val="434343"/>
                </a:solidFill>
                <a:latin typeface="Gentium Book Basic"/>
                <a:ea typeface="Gentium Book Basic"/>
                <a:cs typeface="Gentium Book Basic"/>
                <a:sym typeface="Gentium Book Basic"/>
              </a:defRPr>
            </a:lvl5pPr>
            <a:lvl6pPr marL="457200" marR="0" lvl="5" indent="0" algn="ctr" rtl="0">
              <a:lnSpc>
                <a:spcPct val="100000"/>
              </a:lnSpc>
              <a:spcBef>
                <a:spcPts val="0"/>
              </a:spcBef>
              <a:spcAft>
                <a:spcPts val="0"/>
              </a:spcAft>
              <a:buClr>
                <a:srgbClr val="434343"/>
              </a:buClr>
              <a:buSzPts val="2800"/>
              <a:buFont typeface="Gentium Book Basic"/>
              <a:buNone/>
              <a:defRPr sz="2800" b="0" i="0" u="none" strike="noStrike" cap="none">
                <a:solidFill>
                  <a:srgbClr val="434343"/>
                </a:solidFill>
                <a:latin typeface="Gentium Book Basic"/>
                <a:ea typeface="Gentium Book Basic"/>
                <a:cs typeface="Gentium Book Basic"/>
                <a:sym typeface="Gentium Book Basic"/>
              </a:defRPr>
            </a:lvl6pPr>
            <a:lvl7pPr marL="914400" marR="0" lvl="6" indent="0" algn="ctr" rtl="0">
              <a:lnSpc>
                <a:spcPct val="100000"/>
              </a:lnSpc>
              <a:spcBef>
                <a:spcPts val="0"/>
              </a:spcBef>
              <a:spcAft>
                <a:spcPts val="0"/>
              </a:spcAft>
              <a:buClr>
                <a:srgbClr val="434343"/>
              </a:buClr>
              <a:buSzPts val="2800"/>
              <a:buFont typeface="Gentium Book Basic"/>
              <a:buNone/>
              <a:defRPr sz="2800" b="0" i="0" u="none" strike="noStrike" cap="none">
                <a:solidFill>
                  <a:srgbClr val="434343"/>
                </a:solidFill>
                <a:latin typeface="Gentium Book Basic"/>
                <a:ea typeface="Gentium Book Basic"/>
                <a:cs typeface="Gentium Book Basic"/>
                <a:sym typeface="Gentium Book Basic"/>
              </a:defRPr>
            </a:lvl7pPr>
            <a:lvl8pPr marL="1371600" marR="0" lvl="7" indent="0" algn="ctr" rtl="0">
              <a:lnSpc>
                <a:spcPct val="100000"/>
              </a:lnSpc>
              <a:spcBef>
                <a:spcPts val="0"/>
              </a:spcBef>
              <a:spcAft>
                <a:spcPts val="0"/>
              </a:spcAft>
              <a:buClr>
                <a:srgbClr val="434343"/>
              </a:buClr>
              <a:buSzPts val="2800"/>
              <a:buFont typeface="Gentium Book Basic"/>
              <a:buNone/>
              <a:defRPr sz="2800" b="0" i="0" u="none" strike="noStrike" cap="none">
                <a:solidFill>
                  <a:srgbClr val="434343"/>
                </a:solidFill>
                <a:latin typeface="Gentium Book Basic"/>
                <a:ea typeface="Gentium Book Basic"/>
                <a:cs typeface="Gentium Book Basic"/>
                <a:sym typeface="Gentium Book Basic"/>
              </a:defRPr>
            </a:lvl8pPr>
            <a:lvl9pPr marL="1828800" marR="0" lvl="8" indent="0" algn="ctr" rtl="0">
              <a:lnSpc>
                <a:spcPct val="100000"/>
              </a:lnSpc>
              <a:spcBef>
                <a:spcPts val="0"/>
              </a:spcBef>
              <a:spcAft>
                <a:spcPts val="0"/>
              </a:spcAft>
              <a:buClr>
                <a:srgbClr val="434343"/>
              </a:buClr>
              <a:buSzPts val="2800"/>
              <a:buFont typeface="Gentium Book Basic"/>
              <a:buNone/>
              <a:defRPr sz="2800" b="0" i="0" u="none" strike="noStrike" cap="none">
                <a:solidFill>
                  <a:srgbClr val="434343"/>
                </a:solidFill>
                <a:latin typeface="Gentium Book Basic"/>
                <a:ea typeface="Gentium Book Basic"/>
                <a:cs typeface="Gentium Book Basic"/>
                <a:sym typeface="Gentium Book Basic"/>
              </a:defRPr>
            </a:lvl9pPr>
          </a:lstStyle>
          <a:p>
            <a:pPr algn="r"/>
            <a:r>
              <a:rPr lang="sl-SI" sz="1600" dirty="0" smtClean="0">
                <a:solidFill>
                  <a:srgbClr val="D00000"/>
                </a:solidFill>
              </a:rPr>
              <a:t>C.  </a:t>
            </a:r>
            <a:r>
              <a:rPr lang="sl-SI" sz="1600" dirty="0" err="1" smtClean="0">
                <a:solidFill>
                  <a:srgbClr val="D00000"/>
                </a:solidFill>
              </a:rPr>
              <a:t>Needs</a:t>
            </a:r>
            <a:endParaRPr lang="en-GB" sz="2400" dirty="0"/>
          </a:p>
        </p:txBody>
      </p:sp>
    </p:spTree>
    <p:extLst>
      <p:ext uri="{BB962C8B-B14F-4D97-AF65-F5344CB8AC3E}">
        <p14:creationId xmlns:p14="http://schemas.microsoft.com/office/powerpoint/2010/main" val="24576608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Slika 7"/>
          <p:cNvPicPr>
            <a:picLocks noChangeAspect="1"/>
          </p:cNvPicPr>
          <p:nvPr/>
        </p:nvPicPr>
        <p:blipFill>
          <a:blip r:embed="rId3"/>
          <a:stretch>
            <a:fillRect/>
          </a:stretch>
        </p:blipFill>
        <p:spPr>
          <a:xfrm>
            <a:off x="7769300" y="143043"/>
            <a:ext cx="1203598" cy="1203598"/>
          </a:xfrm>
          <a:prstGeom prst="rect">
            <a:avLst/>
          </a:prstGeom>
        </p:spPr>
      </p:pic>
      <p:sp>
        <p:nvSpPr>
          <p:cNvPr id="7" name="CasellaDiTesto 6">
            <a:extLst>
              <a:ext uri="{FF2B5EF4-FFF2-40B4-BE49-F238E27FC236}">
                <a16:creationId xmlns:a16="http://schemas.microsoft.com/office/drawing/2014/main" xmlns="" id="{04AC30A4-6BE1-40C9-97D8-F9774A63E076}"/>
              </a:ext>
            </a:extLst>
          </p:cNvPr>
          <p:cNvSpPr txBox="1"/>
          <p:nvPr/>
        </p:nvSpPr>
        <p:spPr>
          <a:xfrm>
            <a:off x="4220233" y="4201505"/>
            <a:ext cx="3056831" cy="369332"/>
          </a:xfrm>
          <a:prstGeom prst="rect">
            <a:avLst/>
          </a:prstGeom>
          <a:noFill/>
        </p:spPr>
        <p:txBody>
          <a:bodyPr wrap="square" rtlCol="0" anchor="ctr" anchorCtr="0">
            <a:spAutoFit/>
          </a:bodyPr>
          <a:lstStyle/>
          <a:p>
            <a:pPr algn="ctr"/>
            <a:r>
              <a:rPr lang="en-GB" sz="900" dirty="0">
                <a:solidFill>
                  <a:schemeClr val="bg1"/>
                </a:solidFill>
              </a:rPr>
              <a:t>Research of EU’s C</a:t>
            </a:r>
            <a:r>
              <a:rPr lang="sl-SI" sz="900" dirty="0">
                <a:solidFill>
                  <a:schemeClr val="bg1"/>
                </a:solidFill>
              </a:rPr>
              <a:t>AP</a:t>
            </a:r>
            <a:r>
              <a:rPr lang="en-GB" sz="900" dirty="0">
                <a:solidFill>
                  <a:schemeClr val="bg1"/>
                </a:solidFill>
              </a:rPr>
              <a:t>: disciplinary boundaries and beyond</a:t>
            </a:r>
            <a:endParaRPr lang="it-IT" sz="900" dirty="0">
              <a:solidFill>
                <a:schemeClr val="bg1"/>
              </a:solidFill>
              <a:latin typeface="Yu Gothic UI Semilight" panose="020B0400000000000000" pitchFamily="34" charset="-128"/>
              <a:ea typeface="Yu Gothic UI Semilight" panose="020B0400000000000000" pitchFamily="34" charset="-128"/>
            </a:endParaRPr>
          </a:p>
        </p:txBody>
      </p:sp>
      <p:sp>
        <p:nvSpPr>
          <p:cNvPr id="10" name="CasellaDiTesto 9">
            <a:extLst>
              <a:ext uri="{FF2B5EF4-FFF2-40B4-BE49-F238E27FC236}">
                <a16:creationId xmlns:a16="http://schemas.microsoft.com/office/drawing/2014/main" xmlns="" id="{C10B1291-99EF-4138-9821-E3228EDAD5AA}"/>
              </a:ext>
            </a:extLst>
          </p:cNvPr>
          <p:cNvSpPr txBox="1"/>
          <p:nvPr/>
        </p:nvSpPr>
        <p:spPr>
          <a:xfrm>
            <a:off x="7508762" y="4172348"/>
            <a:ext cx="260538" cy="415498"/>
          </a:xfrm>
          <a:prstGeom prst="rect">
            <a:avLst/>
          </a:prstGeom>
          <a:noFill/>
        </p:spPr>
        <p:txBody>
          <a:bodyPr wrap="square" rtlCol="0" anchor="ctr" anchorCtr="0">
            <a:spAutoFit/>
          </a:bodyPr>
          <a:lstStyle/>
          <a:p>
            <a:pPr algn="ctr"/>
            <a:r>
              <a:rPr lang="it-IT" sz="1050" b="1" dirty="0">
                <a:solidFill>
                  <a:schemeClr val="bg1"/>
                </a:solidFill>
                <a:latin typeface="Yu Gothic UI Semilight" panose="020B0400000000000000" pitchFamily="34" charset="-128"/>
                <a:ea typeface="Yu Gothic UI Semilight" panose="020B0400000000000000" pitchFamily="34" charset="-128"/>
              </a:rPr>
              <a:t>1</a:t>
            </a:r>
            <a:r>
              <a:rPr lang="sl-SI" sz="1050" b="1" dirty="0">
                <a:solidFill>
                  <a:schemeClr val="bg1"/>
                </a:solidFill>
                <a:latin typeface="Yu Gothic UI Semilight" panose="020B0400000000000000" pitchFamily="34" charset="-128"/>
                <a:ea typeface="Yu Gothic UI Semilight" panose="020B0400000000000000" pitchFamily="34" charset="-128"/>
              </a:rPr>
              <a:t>1</a:t>
            </a:r>
            <a:endParaRPr lang="it-IT" sz="1050" b="1" dirty="0">
              <a:solidFill>
                <a:schemeClr val="bg1"/>
              </a:solidFill>
              <a:latin typeface="Yu Gothic UI Semilight" panose="020B0400000000000000" pitchFamily="34" charset="-128"/>
              <a:ea typeface="Yu Gothic UI Semilight" panose="020B0400000000000000" pitchFamily="34" charset="-128"/>
            </a:endParaRPr>
          </a:p>
        </p:txBody>
      </p:sp>
      <p:sp>
        <p:nvSpPr>
          <p:cNvPr id="11" name="Označba mesta vsebine 10"/>
          <p:cNvSpPr>
            <a:spLocks noGrp="1"/>
          </p:cNvSpPr>
          <p:nvPr>
            <p:ph type="body" idx="1"/>
          </p:nvPr>
        </p:nvSpPr>
        <p:spPr>
          <a:xfrm>
            <a:off x="370650" y="1178156"/>
            <a:ext cx="8737854" cy="3965343"/>
          </a:xfrm>
        </p:spPr>
        <p:txBody>
          <a:bodyPr>
            <a:normAutofit/>
          </a:bodyPr>
          <a:lstStyle/>
          <a:p>
            <a:r>
              <a:rPr lang="sl-SI" dirty="0" err="1" smtClean="0"/>
              <a:t>Since</a:t>
            </a:r>
            <a:r>
              <a:rPr lang="sl-SI" dirty="0" smtClean="0"/>
              <a:t> post-WWII time: </a:t>
            </a:r>
            <a:r>
              <a:rPr lang="sl-SI" dirty="0" err="1" smtClean="0"/>
              <a:t>domination</a:t>
            </a:r>
            <a:r>
              <a:rPr lang="sl-SI" dirty="0" smtClean="0"/>
              <a:t> </a:t>
            </a:r>
            <a:r>
              <a:rPr lang="sl-SI" dirty="0" err="1" smtClean="0"/>
              <a:t>of</a:t>
            </a:r>
            <a:r>
              <a:rPr lang="sl-SI" dirty="0" smtClean="0"/>
              <a:t> </a:t>
            </a:r>
            <a:r>
              <a:rPr lang="sl-SI" dirty="0" err="1" smtClean="0"/>
              <a:t>an</a:t>
            </a:r>
            <a:r>
              <a:rPr lang="sl-SI" dirty="0" smtClean="0"/>
              <a:t> </a:t>
            </a:r>
            <a:r>
              <a:rPr lang="sl-SI" dirty="0" err="1" smtClean="0"/>
              <a:t>income</a:t>
            </a:r>
            <a:r>
              <a:rPr lang="sl-SI" dirty="0" smtClean="0"/>
              <a:t> </a:t>
            </a:r>
            <a:r>
              <a:rPr lang="sl-SI" dirty="0" err="1" smtClean="0"/>
              <a:t>policy</a:t>
            </a:r>
            <a:r>
              <a:rPr lang="sl-SI" dirty="0" smtClean="0"/>
              <a:t> in </a:t>
            </a:r>
            <a:r>
              <a:rPr lang="sl-SI" dirty="0" err="1" smtClean="0"/>
              <a:t>the</a:t>
            </a:r>
            <a:r>
              <a:rPr lang="sl-SI" dirty="0" smtClean="0"/>
              <a:t> CAP</a:t>
            </a:r>
          </a:p>
          <a:p>
            <a:pPr lvl="1"/>
            <a:r>
              <a:rPr lang="en-GB" dirty="0"/>
              <a:t>solving the question of farmers’ economic </a:t>
            </a:r>
            <a:r>
              <a:rPr lang="en-GB" dirty="0" smtClean="0"/>
              <a:t>situation</a:t>
            </a:r>
            <a:r>
              <a:rPr lang="sl-SI" dirty="0" smtClean="0"/>
              <a:t>…</a:t>
            </a:r>
          </a:p>
          <a:p>
            <a:pPr lvl="1"/>
            <a:r>
              <a:rPr lang="sl-SI" dirty="0" err="1" smtClean="0"/>
              <a:t>specific</a:t>
            </a:r>
            <a:r>
              <a:rPr lang="sl-SI" dirty="0" smtClean="0"/>
              <a:t> </a:t>
            </a:r>
            <a:r>
              <a:rPr lang="sl-SI" dirty="0" err="1" smtClean="0"/>
              <a:t>sectoral</a:t>
            </a:r>
            <a:r>
              <a:rPr lang="sl-SI" dirty="0" smtClean="0"/>
              <a:t> </a:t>
            </a:r>
            <a:r>
              <a:rPr lang="sl-SI" dirty="0" err="1" smtClean="0"/>
              <a:t>needs</a:t>
            </a:r>
            <a:r>
              <a:rPr lang="sl-SI" dirty="0" smtClean="0"/>
              <a:t> as </a:t>
            </a:r>
            <a:r>
              <a:rPr lang="sl-SI" dirty="0" err="1" smtClean="0"/>
              <a:t>key</a:t>
            </a:r>
            <a:r>
              <a:rPr lang="sl-SI" dirty="0" smtClean="0"/>
              <a:t> argument </a:t>
            </a:r>
            <a:r>
              <a:rPr lang="sl-SI" dirty="0" err="1" smtClean="0"/>
              <a:t>for</a:t>
            </a:r>
            <a:r>
              <a:rPr lang="sl-SI" dirty="0"/>
              <a:t> </a:t>
            </a:r>
            <a:r>
              <a:rPr lang="sl-SI" dirty="0" err="1" smtClean="0"/>
              <a:t>policy</a:t>
            </a:r>
            <a:r>
              <a:rPr lang="sl-SI" dirty="0" smtClean="0"/>
              <a:t> </a:t>
            </a:r>
            <a:r>
              <a:rPr lang="sl-SI" dirty="0" err="1" smtClean="0"/>
              <a:t>intervention</a:t>
            </a:r>
            <a:r>
              <a:rPr lang="sl-SI" dirty="0" smtClean="0"/>
              <a:t>  </a:t>
            </a:r>
          </a:p>
          <a:p>
            <a:r>
              <a:rPr lang="sl-SI" dirty="0" err="1"/>
              <a:t>Lack</a:t>
            </a:r>
            <a:r>
              <a:rPr lang="sl-SI" dirty="0"/>
              <a:t> </a:t>
            </a:r>
            <a:r>
              <a:rPr lang="sl-SI" dirty="0" err="1"/>
              <a:t>of</a:t>
            </a:r>
            <a:r>
              <a:rPr lang="sl-SI" dirty="0"/>
              <a:t> </a:t>
            </a:r>
            <a:r>
              <a:rPr lang="sl-SI" dirty="0" err="1"/>
              <a:t>precise</a:t>
            </a:r>
            <a:r>
              <a:rPr lang="sl-SI" dirty="0"/>
              <a:t> </a:t>
            </a:r>
            <a:r>
              <a:rPr lang="sl-SI" dirty="0" err="1"/>
              <a:t>i</a:t>
            </a:r>
            <a:r>
              <a:rPr lang="sl-SI" dirty="0" err="1">
                <a:solidFill>
                  <a:srgbClr val="C00000"/>
                </a:solidFill>
              </a:rPr>
              <a:t>nformations</a:t>
            </a:r>
            <a:r>
              <a:rPr lang="sl-SI" dirty="0"/>
              <a:t> </a:t>
            </a:r>
            <a:r>
              <a:rPr lang="sl-SI" dirty="0" err="1"/>
              <a:t>and</a:t>
            </a:r>
            <a:r>
              <a:rPr lang="sl-SI" dirty="0"/>
              <a:t> </a:t>
            </a:r>
            <a:r>
              <a:rPr lang="sl-SI" dirty="0" err="1">
                <a:solidFill>
                  <a:srgbClr val="C00000"/>
                </a:solidFill>
              </a:rPr>
              <a:t>targets</a:t>
            </a:r>
            <a:r>
              <a:rPr lang="sl-SI" dirty="0"/>
              <a:t> </a:t>
            </a:r>
            <a:r>
              <a:rPr lang="sl-SI" b="0" dirty="0" smtClean="0"/>
              <a:t>(EU </a:t>
            </a:r>
            <a:r>
              <a:rPr lang="sl-SI" b="0" dirty="0" err="1" smtClean="0"/>
              <a:t>and</a:t>
            </a:r>
            <a:r>
              <a:rPr lang="sl-SI" b="0" dirty="0" smtClean="0"/>
              <a:t> MS </a:t>
            </a:r>
            <a:r>
              <a:rPr lang="sl-SI" b="0" dirty="0" err="1" smtClean="0"/>
              <a:t>level</a:t>
            </a:r>
            <a:r>
              <a:rPr lang="sl-SI" b="0" dirty="0" smtClean="0"/>
              <a:t>)</a:t>
            </a:r>
          </a:p>
          <a:p>
            <a:pPr lvl="1"/>
            <a:r>
              <a:rPr lang="en-GB" dirty="0"/>
              <a:t>which </a:t>
            </a:r>
            <a:r>
              <a:rPr lang="en-GB" b="1" dirty="0">
                <a:solidFill>
                  <a:srgbClr val="FF0000"/>
                </a:solidFill>
              </a:rPr>
              <a:t>groups of agricultural holdings </a:t>
            </a:r>
            <a:r>
              <a:rPr lang="en-GB" dirty="0"/>
              <a:t>are being targeted (all/large/small</a:t>
            </a:r>
            <a:r>
              <a:rPr lang="en-GB" dirty="0" smtClean="0"/>
              <a:t>)</a:t>
            </a:r>
            <a:r>
              <a:rPr lang="sl-SI" dirty="0" smtClean="0"/>
              <a:t>?</a:t>
            </a:r>
            <a:r>
              <a:rPr lang="en-GB" dirty="0" smtClean="0"/>
              <a:t> </a:t>
            </a:r>
            <a:endParaRPr lang="sl-SI" dirty="0" smtClean="0"/>
          </a:p>
          <a:p>
            <a:pPr lvl="1"/>
            <a:r>
              <a:rPr lang="en-GB" dirty="0" smtClean="0"/>
              <a:t>what </a:t>
            </a:r>
            <a:r>
              <a:rPr lang="en-GB" dirty="0"/>
              <a:t>their </a:t>
            </a:r>
            <a:r>
              <a:rPr lang="en-GB" b="1" dirty="0">
                <a:solidFill>
                  <a:srgbClr val="FF0000"/>
                </a:solidFill>
              </a:rPr>
              <a:t>sources of income </a:t>
            </a:r>
            <a:r>
              <a:rPr lang="en-GB" dirty="0"/>
              <a:t>are supposed to </a:t>
            </a:r>
            <a:r>
              <a:rPr lang="en-GB" dirty="0" smtClean="0"/>
              <a:t>be</a:t>
            </a:r>
            <a:r>
              <a:rPr lang="sl-SI" dirty="0" smtClean="0"/>
              <a:t>?</a:t>
            </a:r>
          </a:p>
          <a:p>
            <a:pPr lvl="1"/>
            <a:r>
              <a:rPr lang="en-GB" dirty="0" smtClean="0"/>
              <a:t>which </a:t>
            </a:r>
            <a:r>
              <a:rPr lang="en-GB" b="1" dirty="0">
                <a:solidFill>
                  <a:srgbClr val="FF0000"/>
                </a:solidFill>
              </a:rPr>
              <a:t>production and economic activity </a:t>
            </a:r>
            <a:r>
              <a:rPr lang="en-GB" dirty="0"/>
              <a:t>they are supposed to be engaged </a:t>
            </a:r>
            <a:r>
              <a:rPr lang="en-GB" dirty="0" smtClean="0"/>
              <a:t>in</a:t>
            </a:r>
            <a:r>
              <a:rPr lang="sl-SI" dirty="0" smtClean="0"/>
              <a:t>?</a:t>
            </a:r>
          </a:p>
          <a:p>
            <a:pPr lvl="1"/>
            <a:r>
              <a:rPr lang="sl-SI" dirty="0" err="1" smtClean="0"/>
              <a:t>Different</a:t>
            </a:r>
            <a:r>
              <a:rPr lang="sl-SI" dirty="0" smtClean="0"/>
              <a:t> </a:t>
            </a:r>
            <a:r>
              <a:rPr lang="sl-SI" dirty="0" err="1" smtClean="0"/>
              <a:t>reasons</a:t>
            </a:r>
            <a:r>
              <a:rPr lang="sl-SI" dirty="0" smtClean="0"/>
              <a:t>: </a:t>
            </a:r>
          </a:p>
          <a:p>
            <a:pPr lvl="2"/>
            <a:r>
              <a:rPr lang="en-GB" dirty="0" smtClean="0"/>
              <a:t>ranging </a:t>
            </a:r>
            <a:r>
              <a:rPr lang="en-GB" dirty="0"/>
              <a:t>from objective problems with fragmented farm ownership and specificities in agricultural taxation to political </a:t>
            </a:r>
            <a:r>
              <a:rPr lang="en-GB" dirty="0" smtClean="0"/>
              <a:t>charades</a:t>
            </a:r>
            <a:r>
              <a:rPr lang="sl-SI" dirty="0" smtClean="0"/>
              <a:t>…</a:t>
            </a:r>
          </a:p>
          <a:p>
            <a:pPr lvl="1"/>
            <a:endParaRPr lang="sl-SI" dirty="0"/>
          </a:p>
        </p:txBody>
      </p:sp>
      <p:sp>
        <p:nvSpPr>
          <p:cNvPr id="9" name="Naslov 8"/>
          <p:cNvSpPr>
            <a:spLocks noGrp="1"/>
          </p:cNvSpPr>
          <p:nvPr>
            <p:ph type="title"/>
          </p:nvPr>
        </p:nvSpPr>
        <p:spPr/>
        <p:txBody>
          <a:bodyPr/>
          <a:lstStyle/>
          <a:p>
            <a:r>
              <a:rPr lang="sl-SI" dirty="0" err="1" smtClean="0"/>
              <a:t>Agricultural</a:t>
            </a:r>
            <a:r>
              <a:rPr lang="sl-SI" dirty="0" smtClean="0"/>
              <a:t> </a:t>
            </a:r>
            <a:r>
              <a:rPr lang="sl-SI" dirty="0" err="1" smtClean="0"/>
              <a:t>policy</a:t>
            </a:r>
            <a:r>
              <a:rPr lang="sl-SI" dirty="0" smtClean="0"/>
              <a:t> as </a:t>
            </a:r>
            <a:r>
              <a:rPr lang="sl-SI" dirty="0" err="1" smtClean="0"/>
              <a:t>income</a:t>
            </a:r>
            <a:r>
              <a:rPr lang="sl-SI" dirty="0" smtClean="0"/>
              <a:t> </a:t>
            </a:r>
            <a:r>
              <a:rPr lang="sl-SI" dirty="0" err="1" smtClean="0"/>
              <a:t>policy</a:t>
            </a:r>
            <a:r>
              <a:rPr lang="sl-SI" dirty="0" smtClean="0"/>
              <a:t>…</a:t>
            </a:r>
            <a:endParaRPr lang="it-IT" dirty="0"/>
          </a:p>
        </p:txBody>
      </p:sp>
      <p:sp>
        <p:nvSpPr>
          <p:cNvPr id="3" name="Označba mesta številke diapozitiva 2"/>
          <p:cNvSpPr>
            <a:spLocks noGrp="1"/>
          </p:cNvSpPr>
          <p:nvPr>
            <p:ph type="sldNum" sz="quarter" idx="4294967295"/>
          </p:nvPr>
        </p:nvSpPr>
        <p:spPr>
          <a:xfrm>
            <a:off x="7010400" y="4767263"/>
            <a:ext cx="2133600" cy="274637"/>
          </a:xfrm>
          <a:prstGeom prst="rect">
            <a:avLst/>
          </a:prstGeom>
        </p:spPr>
        <p:txBody>
          <a:bodyPr/>
          <a:lstStyle/>
          <a:p>
            <a:pPr algn="r"/>
            <a:fld id="{DAB914FF-E288-4808-BC58-F8ECC7C2D859}" type="slidenum">
              <a:rPr lang="sl-SI" altLang="sl-SI" smtClean="0"/>
              <a:pPr algn="r"/>
              <a:t>9</a:t>
            </a:fld>
            <a:endParaRPr lang="sl-SI" altLang="sl-SI" dirty="0"/>
          </a:p>
        </p:txBody>
      </p:sp>
      <p:sp>
        <p:nvSpPr>
          <p:cNvPr id="13" name="Rectangle 2"/>
          <p:cNvSpPr txBox="1">
            <a:spLocks noChangeArrowheads="1"/>
          </p:cNvSpPr>
          <p:nvPr/>
        </p:nvSpPr>
        <p:spPr>
          <a:xfrm>
            <a:off x="523050" y="-92546"/>
            <a:ext cx="8385000" cy="72870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434343"/>
              </a:buClr>
              <a:buSzPts val="2800"/>
              <a:buFont typeface="Garamond"/>
              <a:buNone/>
              <a:defRPr sz="3600" b="1" i="1" u="none" strike="noStrike" cap="none">
                <a:solidFill>
                  <a:srgbClr val="002060"/>
                </a:solidFill>
                <a:latin typeface="Garamond"/>
                <a:ea typeface="Garamond"/>
                <a:cs typeface="Garamond"/>
                <a:sym typeface="Garamond"/>
              </a:defRPr>
            </a:lvl1pPr>
            <a:lvl2pPr marL="0" marR="0" lvl="1" indent="0" algn="ctr" rtl="0">
              <a:lnSpc>
                <a:spcPct val="100000"/>
              </a:lnSpc>
              <a:spcBef>
                <a:spcPts val="0"/>
              </a:spcBef>
              <a:spcAft>
                <a:spcPts val="0"/>
              </a:spcAft>
              <a:buClr>
                <a:srgbClr val="434343"/>
              </a:buClr>
              <a:buSzPts val="2800"/>
              <a:buFont typeface="Gentium Book Basic"/>
              <a:buNone/>
              <a:defRPr sz="2800" b="0" i="0" u="none" strike="noStrike" cap="none">
                <a:solidFill>
                  <a:srgbClr val="434343"/>
                </a:solidFill>
                <a:latin typeface="Gentium Book Basic"/>
                <a:ea typeface="Gentium Book Basic"/>
                <a:cs typeface="Gentium Book Basic"/>
                <a:sym typeface="Gentium Book Basic"/>
              </a:defRPr>
            </a:lvl2pPr>
            <a:lvl3pPr marL="0" marR="0" lvl="2" indent="0" algn="ctr" rtl="0">
              <a:lnSpc>
                <a:spcPct val="100000"/>
              </a:lnSpc>
              <a:spcBef>
                <a:spcPts val="0"/>
              </a:spcBef>
              <a:spcAft>
                <a:spcPts val="0"/>
              </a:spcAft>
              <a:buClr>
                <a:srgbClr val="434343"/>
              </a:buClr>
              <a:buSzPts val="2800"/>
              <a:buFont typeface="Gentium Book Basic"/>
              <a:buNone/>
              <a:defRPr sz="2800" b="0" i="0" u="none" strike="noStrike" cap="none">
                <a:solidFill>
                  <a:srgbClr val="434343"/>
                </a:solidFill>
                <a:latin typeface="Gentium Book Basic"/>
                <a:ea typeface="Gentium Book Basic"/>
                <a:cs typeface="Gentium Book Basic"/>
                <a:sym typeface="Gentium Book Basic"/>
              </a:defRPr>
            </a:lvl3pPr>
            <a:lvl4pPr marL="0" marR="0" lvl="3" indent="0" algn="ctr" rtl="0">
              <a:lnSpc>
                <a:spcPct val="100000"/>
              </a:lnSpc>
              <a:spcBef>
                <a:spcPts val="0"/>
              </a:spcBef>
              <a:spcAft>
                <a:spcPts val="0"/>
              </a:spcAft>
              <a:buClr>
                <a:srgbClr val="434343"/>
              </a:buClr>
              <a:buSzPts val="2800"/>
              <a:buFont typeface="Gentium Book Basic"/>
              <a:buNone/>
              <a:defRPr sz="2800" b="0" i="0" u="none" strike="noStrike" cap="none">
                <a:solidFill>
                  <a:srgbClr val="434343"/>
                </a:solidFill>
                <a:latin typeface="Gentium Book Basic"/>
                <a:ea typeface="Gentium Book Basic"/>
                <a:cs typeface="Gentium Book Basic"/>
                <a:sym typeface="Gentium Book Basic"/>
              </a:defRPr>
            </a:lvl4pPr>
            <a:lvl5pPr marL="0" marR="0" lvl="4" indent="0" algn="ctr" rtl="0">
              <a:lnSpc>
                <a:spcPct val="100000"/>
              </a:lnSpc>
              <a:spcBef>
                <a:spcPts val="0"/>
              </a:spcBef>
              <a:spcAft>
                <a:spcPts val="0"/>
              </a:spcAft>
              <a:buClr>
                <a:srgbClr val="434343"/>
              </a:buClr>
              <a:buSzPts val="2800"/>
              <a:buFont typeface="Gentium Book Basic"/>
              <a:buNone/>
              <a:defRPr sz="2800" b="0" i="0" u="none" strike="noStrike" cap="none">
                <a:solidFill>
                  <a:srgbClr val="434343"/>
                </a:solidFill>
                <a:latin typeface="Gentium Book Basic"/>
                <a:ea typeface="Gentium Book Basic"/>
                <a:cs typeface="Gentium Book Basic"/>
                <a:sym typeface="Gentium Book Basic"/>
              </a:defRPr>
            </a:lvl5pPr>
            <a:lvl6pPr marL="457200" marR="0" lvl="5" indent="0" algn="ctr" rtl="0">
              <a:lnSpc>
                <a:spcPct val="100000"/>
              </a:lnSpc>
              <a:spcBef>
                <a:spcPts val="0"/>
              </a:spcBef>
              <a:spcAft>
                <a:spcPts val="0"/>
              </a:spcAft>
              <a:buClr>
                <a:srgbClr val="434343"/>
              </a:buClr>
              <a:buSzPts val="2800"/>
              <a:buFont typeface="Gentium Book Basic"/>
              <a:buNone/>
              <a:defRPr sz="2800" b="0" i="0" u="none" strike="noStrike" cap="none">
                <a:solidFill>
                  <a:srgbClr val="434343"/>
                </a:solidFill>
                <a:latin typeface="Gentium Book Basic"/>
                <a:ea typeface="Gentium Book Basic"/>
                <a:cs typeface="Gentium Book Basic"/>
                <a:sym typeface="Gentium Book Basic"/>
              </a:defRPr>
            </a:lvl6pPr>
            <a:lvl7pPr marL="914400" marR="0" lvl="6" indent="0" algn="ctr" rtl="0">
              <a:lnSpc>
                <a:spcPct val="100000"/>
              </a:lnSpc>
              <a:spcBef>
                <a:spcPts val="0"/>
              </a:spcBef>
              <a:spcAft>
                <a:spcPts val="0"/>
              </a:spcAft>
              <a:buClr>
                <a:srgbClr val="434343"/>
              </a:buClr>
              <a:buSzPts val="2800"/>
              <a:buFont typeface="Gentium Book Basic"/>
              <a:buNone/>
              <a:defRPr sz="2800" b="0" i="0" u="none" strike="noStrike" cap="none">
                <a:solidFill>
                  <a:srgbClr val="434343"/>
                </a:solidFill>
                <a:latin typeface="Gentium Book Basic"/>
                <a:ea typeface="Gentium Book Basic"/>
                <a:cs typeface="Gentium Book Basic"/>
                <a:sym typeface="Gentium Book Basic"/>
              </a:defRPr>
            </a:lvl7pPr>
            <a:lvl8pPr marL="1371600" marR="0" lvl="7" indent="0" algn="ctr" rtl="0">
              <a:lnSpc>
                <a:spcPct val="100000"/>
              </a:lnSpc>
              <a:spcBef>
                <a:spcPts val="0"/>
              </a:spcBef>
              <a:spcAft>
                <a:spcPts val="0"/>
              </a:spcAft>
              <a:buClr>
                <a:srgbClr val="434343"/>
              </a:buClr>
              <a:buSzPts val="2800"/>
              <a:buFont typeface="Gentium Book Basic"/>
              <a:buNone/>
              <a:defRPr sz="2800" b="0" i="0" u="none" strike="noStrike" cap="none">
                <a:solidFill>
                  <a:srgbClr val="434343"/>
                </a:solidFill>
                <a:latin typeface="Gentium Book Basic"/>
                <a:ea typeface="Gentium Book Basic"/>
                <a:cs typeface="Gentium Book Basic"/>
                <a:sym typeface="Gentium Book Basic"/>
              </a:defRPr>
            </a:lvl8pPr>
            <a:lvl9pPr marL="1828800" marR="0" lvl="8" indent="0" algn="ctr" rtl="0">
              <a:lnSpc>
                <a:spcPct val="100000"/>
              </a:lnSpc>
              <a:spcBef>
                <a:spcPts val="0"/>
              </a:spcBef>
              <a:spcAft>
                <a:spcPts val="0"/>
              </a:spcAft>
              <a:buClr>
                <a:srgbClr val="434343"/>
              </a:buClr>
              <a:buSzPts val="2800"/>
              <a:buFont typeface="Gentium Book Basic"/>
              <a:buNone/>
              <a:defRPr sz="2800" b="0" i="0" u="none" strike="noStrike" cap="none">
                <a:solidFill>
                  <a:srgbClr val="434343"/>
                </a:solidFill>
                <a:latin typeface="Gentium Book Basic"/>
                <a:ea typeface="Gentium Book Basic"/>
                <a:cs typeface="Gentium Book Basic"/>
                <a:sym typeface="Gentium Book Basic"/>
              </a:defRPr>
            </a:lvl9pPr>
          </a:lstStyle>
          <a:p>
            <a:pPr algn="r"/>
            <a:r>
              <a:rPr lang="sl-SI" sz="1600" dirty="0" smtClean="0">
                <a:solidFill>
                  <a:srgbClr val="D00000"/>
                </a:solidFill>
              </a:rPr>
              <a:t>C.  </a:t>
            </a:r>
            <a:r>
              <a:rPr lang="sl-SI" sz="1600" dirty="0" err="1" smtClean="0">
                <a:solidFill>
                  <a:srgbClr val="D00000"/>
                </a:solidFill>
              </a:rPr>
              <a:t>Needs</a:t>
            </a:r>
            <a:r>
              <a:rPr lang="sl-SI" sz="1600" dirty="0" smtClean="0">
                <a:solidFill>
                  <a:srgbClr val="D00000"/>
                </a:solidFill>
              </a:rPr>
              <a:t> – farm </a:t>
            </a:r>
            <a:r>
              <a:rPr lang="sl-SI" sz="1600" dirty="0" err="1" smtClean="0">
                <a:solidFill>
                  <a:srgbClr val="D00000"/>
                </a:solidFill>
              </a:rPr>
              <a:t>income</a:t>
            </a:r>
            <a:endParaRPr lang="en-GB" sz="2400" dirty="0"/>
          </a:p>
        </p:txBody>
      </p:sp>
    </p:spTree>
    <p:extLst>
      <p:ext uri="{BB962C8B-B14F-4D97-AF65-F5344CB8AC3E}">
        <p14:creationId xmlns:p14="http://schemas.microsoft.com/office/powerpoint/2010/main" val="2365947014"/>
      </p:ext>
    </p:extLst>
  </p:cSld>
  <p:clrMapOvr>
    <a:masterClrMapping/>
  </p:clrMapOvr>
  <p:timing>
    <p:tnLst>
      <p:par>
        <p:cTn id="1" dur="indefinite" restart="never" nodeType="tmRoot"/>
      </p:par>
    </p:tnLst>
  </p:timing>
</p:sld>
</file>

<file path=ppt/theme/theme1.xml><?xml version="1.0" encoding="utf-8"?>
<a:theme xmlns:a="http://schemas.openxmlformats.org/drawingml/2006/main" name="UL_templat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1765</TotalTime>
  <Words>5876</Words>
  <Application>Microsoft Office PowerPoint</Application>
  <PresentationFormat>Diaprojekcija na zaslonu (16:9)</PresentationFormat>
  <Paragraphs>320</Paragraphs>
  <Slides>21</Slides>
  <Notes>21</Notes>
  <HiddenSlides>0</HiddenSlides>
  <MMClips>0</MMClips>
  <ScaleCrop>false</ScaleCrop>
  <HeadingPairs>
    <vt:vector size="6" baseType="variant">
      <vt:variant>
        <vt:lpstr>Uporabljene pisave</vt:lpstr>
      </vt:variant>
      <vt:variant>
        <vt:i4>9</vt:i4>
      </vt:variant>
      <vt:variant>
        <vt:lpstr>Tema</vt:lpstr>
      </vt:variant>
      <vt:variant>
        <vt:i4>1</vt:i4>
      </vt:variant>
      <vt:variant>
        <vt:lpstr>Naslovi diapozitivov</vt:lpstr>
      </vt:variant>
      <vt:variant>
        <vt:i4>21</vt:i4>
      </vt:variant>
    </vt:vector>
  </HeadingPairs>
  <TitlesOfParts>
    <vt:vector size="31" baseType="lpstr">
      <vt:lpstr>Courier New</vt:lpstr>
      <vt:lpstr>Calibri</vt:lpstr>
      <vt:lpstr>Wingdings</vt:lpstr>
      <vt:lpstr>Gentium Book Basic</vt:lpstr>
      <vt:lpstr>Garamond</vt:lpstr>
      <vt:lpstr>Helvetica Neue</vt:lpstr>
      <vt:lpstr>Yu Gothic UI Semilight</vt:lpstr>
      <vt:lpstr>Arial</vt:lpstr>
      <vt:lpstr>Tahoma</vt:lpstr>
      <vt:lpstr>UL_template</vt:lpstr>
      <vt:lpstr>  Journée internationale  „The future of the CAP“  –  „L’avenir de la PAC“ June 22, 2018  – Montpellier (France)   Plenary 1  Can the CAP innovate to face the farmers’ revenue crisis?   CAP strategic planning:  scope and implications    Emil Erjavec</vt:lpstr>
      <vt:lpstr>Future CAP legal texts – key issues</vt:lpstr>
      <vt:lpstr>CAP Strategic plan – Regulation COM (2018) 392  rigorous application of the policy cycle concept </vt:lpstr>
      <vt:lpstr>CAP strategic planning: before and now</vt:lpstr>
      <vt:lpstr>CAP Strategic planning: main dilemma</vt:lpstr>
      <vt:lpstr>CAP Strategic planning: two visions</vt:lpstr>
      <vt:lpstr>Objectives &amp; Outline  </vt:lpstr>
      <vt:lpstr>Defining needs - the policy's weakest link</vt:lpstr>
      <vt:lpstr>Agricultural policy as income policy…</vt:lpstr>
      <vt:lpstr>Agricultural policy as interest policy</vt:lpstr>
      <vt:lpstr>Farm income policy reform is lacking</vt:lpstr>
      <vt:lpstr>Agricultural policy for whom? </vt:lpstr>
      <vt:lpstr>Environment: lack of policy clarity</vt:lpstr>
      <vt:lpstr>Weaknesses in logic of other priorities </vt:lpstr>
      <vt:lpstr>The concealed conflict in discourses  </vt:lpstr>
      <vt:lpstr>Risks in policy wear a human face</vt:lpstr>
      <vt:lpstr>Risks in policy wear a human face</vt:lpstr>
      <vt:lpstr>Risks in policy wear a human face</vt:lpstr>
      <vt:lpstr>There is no other way but forward</vt:lpstr>
      <vt:lpstr>How to improve CAP strategy planning?</vt:lpstr>
      <vt:lpstr>How to improve CAP strategy planning?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of Biotechnical Faculty University of Ljubljana</dc:title>
  <dc:creator>Šušteršič, Teja</dc:creator>
  <cp:lastModifiedBy>Emil Erjavec</cp:lastModifiedBy>
  <cp:revision>137</cp:revision>
  <cp:lastPrinted>2018-06-20T14:09:34Z</cp:lastPrinted>
  <dcterms:modified xsi:type="dcterms:W3CDTF">2018-06-22T05:57:51Z</dcterms:modified>
</cp:coreProperties>
</file>